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00_E461400C.xml" ContentType="application/vnd.ms-powerpoint.comments+xml"/>
  <Override PartName="/ppt/comments/modernComment_121_4066FE23.xml" ContentType="application/vnd.ms-powerpoint.comments+xml"/>
  <Override PartName="/ppt/comments/modernComment_113_469B8163.xml" ContentType="application/vnd.ms-powerpoint.comments+xml"/>
  <Override PartName="/ppt/comments/modernComment_115_73BE3A1D.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notesMasterIdLst>
    <p:notesMasterId r:id="rId25"/>
  </p:notesMasterIdLst>
  <p:sldIdLst>
    <p:sldId id="256" r:id="rId5"/>
    <p:sldId id="289" r:id="rId6"/>
    <p:sldId id="284" r:id="rId7"/>
    <p:sldId id="286" r:id="rId8"/>
    <p:sldId id="270" r:id="rId9"/>
    <p:sldId id="271" r:id="rId10"/>
    <p:sldId id="269" r:id="rId11"/>
    <p:sldId id="280" r:id="rId12"/>
    <p:sldId id="272" r:id="rId13"/>
    <p:sldId id="268" r:id="rId14"/>
    <p:sldId id="285" r:id="rId15"/>
    <p:sldId id="275" r:id="rId16"/>
    <p:sldId id="273" r:id="rId17"/>
    <p:sldId id="274" r:id="rId18"/>
    <p:sldId id="277" r:id="rId19"/>
    <p:sldId id="279" r:id="rId20"/>
    <p:sldId id="267" r:id="rId21"/>
    <p:sldId id="288" r:id="rId22"/>
    <p:sldId id="278" r:id="rId23"/>
    <p:sldId id="283" r:id="rId24"/>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E07E4B-5CC3-0E90-EFB4-446D239573F0}" name="Guy Zavarro - Ytcom" initials="GY" userId="S::guy.z@ytcom.co.il::af641fdb-6906-4145-a0c5-7e6730e786a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64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792" autoAdjust="0"/>
  </p:normalViewPr>
  <p:slideViewPr>
    <p:cSldViewPr snapToGrid="0">
      <p:cViewPr varScale="1">
        <p:scale>
          <a:sx n="92" d="100"/>
          <a:sy n="92" d="100"/>
        </p:scale>
        <p:origin x="9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comments/modernComment_100_E461400C.xml><?xml version="1.0" encoding="utf-8"?>
<p188:cmLst xmlns:a="http://schemas.openxmlformats.org/drawingml/2006/main" xmlns:r="http://schemas.openxmlformats.org/officeDocument/2006/relationships" xmlns:p188="http://schemas.microsoft.com/office/powerpoint/2018/8/main">
  <p188:cm id="{E97ABE36-9CD5-46E0-AF0D-495E5469BBD9}" authorId="{F9E07E4B-5CC3-0E90-EFB4-446D239573F0}" created="2023-05-29T09:09:25.664">
    <pc:sldMkLst xmlns:pc="http://schemas.microsoft.com/office/powerpoint/2013/main/command">
      <pc:docMk/>
      <pc:sldMk cId="3831578636" sldId="256"/>
    </pc:sldMkLst>
    <p188:txBody>
      <a:bodyPr/>
      <a:lstStyle/>
      <a:p>
        <a:r>
          <a:rPr lang="en-US"/>
          <a:t>שמות לשקופיות</a:t>
        </a:r>
      </a:p>
    </p188:txBody>
  </p188:cm>
  <p188:cm id="{DB76D5C0-77CA-4AA4-9A3B-18AAC5A856DD}" authorId="{F9E07E4B-5CC3-0E90-EFB4-446D239573F0}" created="2023-05-29T09:09:45.587">
    <pc:sldMkLst xmlns:pc="http://schemas.microsoft.com/office/powerpoint/2013/main/command">
      <pc:docMk/>
      <pc:sldMk cId="3831578636" sldId="256"/>
    </pc:sldMkLst>
    <p188:txBody>
      <a:bodyPr/>
      <a:lstStyle/>
      <a:p>
        <a:r>
          <a:rPr lang="en-US"/>
          <a:t>לסדר לוגית את השקופיות</a:t>
        </a:r>
      </a:p>
    </p188:txBody>
  </p188:cm>
</p188:cmLst>
</file>

<file path=ppt/comments/modernComment_113_469B8163.xml><?xml version="1.0" encoding="utf-8"?>
<p188:cmLst xmlns:a="http://schemas.openxmlformats.org/drawingml/2006/main" xmlns:r="http://schemas.openxmlformats.org/officeDocument/2006/relationships" xmlns:p188="http://schemas.microsoft.com/office/powerpoint/2018/8/main">
  <p188:cm id="{3C9088AA-18EF-481A-835B-993566217AF5}" authorId="{F9E07E4B-5CC3-0E90-EFB4-446D239573F0}" created="2023-05-29T09:17:34.195">
    <pc:sldMkLst xmlns:pc="http://schemas.microsoft.com/office/powerpoint/2013/main/command">
      <pc:docMk/>
      <pc:sldMk cId="1184596323" sldId="275"/>
    </pc:sldMkLst>
    <p188:txBody>
      <a:bodyPr/>
      <a:lstStyle/>
      <a:p>
        <a:r>
          <a:rPr lang="en-US"/>
          <a:t>כפתור PTT פנימי מיועד רק ליצירת AD-HOC</a:t>
        </a:r>
      </a:p>
    </p188:txBody>
  </p188:cm>
</p188:cmLst>
</file>

<file path=ppt/comments/modernComment_115_73BE3A1D.xml><?xml version="1.0" encoding="utf-8"?>
<p188:cmLst xmlns:a="http://schemas.openxmlformats.org/drawingml/2006/main" xmlns:r="http://schemas.openxmlformats.org/officeDocument/2006/relationships" xmlns:p188="http://schemas.microsoft.com/office/powerpoint/2018/8/main">
  <p188:cm id="{5906A509-2AEF-4929-8A3D-01DCC928DD40}" authorId="{F9E07E4B-5CC3-0E90-EFB4-446D239573F0}" created="2023-05-29T09:15:07.858">
    <pc:sldMkLst xmlns:pc="http://schemas.microsoft.com/office/powerpoint/2013/main/command">
      <pc:docMk/>
      <pc:sldMk cId="1941846557" sldId="277"/>
    </pc:sldMkLst>
    <p188:txBody>
      <a:bodyPr/>
      <a:lstStyle/>
      <a:p>
        <a:r>
          <a:rPr lang="en-US"/>
          <a:t>להרחיב יותר על ההקלטה והסימנים</a:t>
        </a:r>
      </a:p>
    </p188:txBody>
  </p188:cm>
</p188:cmLst>
</file>

<file path=ppt/comments/modernComment_121_4066FE23.xml><?xml version="1.0" encoding="utf-8"?>
<p188:cmLst xmlns:a="http://schemas.openxmlformats.org/drawingml/2006/main" xmlns:r="http://schemas.openxmlformats.org/officeDocument/2006/relationships" xmlns:p188="http://schemas.microsoft.com/office/powerpoint/2018/8/main">
  <p188:cm id="{F9938F3B-7C99-4F96-B1E2-C63E9B0F0771}" authorId="{F9E07E4B-5CC3-0E90-EFB4-446D239573F0}" created="2023-05-29T09:06:26.512">
    <pc:sldMkLst xmlns:pc="http://schemas.microsoft.com/office/powerpoint/2013/main/command">
      <pc:docMk/>
      <pc:sldMk cId="1080491555" sldId="289"/>
    </pc:sldMkLst>
    <p188:txBody>
      <a:bodyPr/>
      <a:lstStyle/>
      <a:p>
        <a:r>
          <a:rPr lang="en-US"/>
          <a:t>add hyperlinks to relevant sections for each button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3FDD5BC-4348-42B6-8EBC-3DEBB8B5B409}" type="datetimeFigureOut">
              <a:rPr lang="he-IL" smtClean="0"/>
              <a:t>י'/חשון/תשפ"ד</a:t>
            </a:fld>
            <a:endParaRPr lang="he-IL"/>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4C4114B-3D8C-4C2B-BA20-D1F632DA8519}" type="slidenum">
              <a:rPr lang="he-IL" smtClean="0"/>
              <a:t>‹#›</a:t>
            </a:fld>
            <a:endParaRPr lang="he-IL"/>
          </a:p>
        </p:txBody>
      </p:sp>
    </p:spTree>
    <p:extLst>
      <p:ext uri="{BB962C8B-B14F-4D97-AF65-F5344CB8AC3E}">
        <p14:creationId xmlns:p14="http://schemas.microsoft.com/office/powerpoint/2010/main" val="205133625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BB947999-00D5-4BA1-A030-1D74269949C2}"/>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xmlns="" id="{E608FE20-AD23-4DDB-9FE8-20AE8261F8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xmlns="" id="{7D5B3063-CC87-4C6C-B291-D584E7FA6539}"/>
              </a:ext>
            </a:extLst>
          </p:cNvPr>
          <p:cNvSpPr>
            <a:spLocks noGrp="1"/>
          </p:cNvSpPr>
          <p:nvPr>
            <p:ph type="dt" sz="half" idx="10"/>
          </p:nvPr>
        </p:nvSpPr>
        <p:spPr/>
        <p:txBody>
          <a:bodyPr/>
          <a:lstStyle/>
          <a:p>
            <a:fld id="{B43052B7-231F-4AA8-92EC-D9E13334B3B6}" type="datetimeFigureOut">
              <a:rPr lang="he-IL" smtClean="0"/>
              <a:t>י'/חשון/תשפ"ד</a:t>
            </a:fld>
            <a:endParaRPr lang="he-IL"/>
          </a:p>
        </p:txBody>
      </p:sp>
      <p:sp>
        <p:nvSpPr>
          <p:cNvPr id="5" name="מציין מיקום של כותרת תחתונה 4">
            <a:extLst>
              <a:ext uri="{FF2B5EF4-FFF2-40B4-BE49-F238E27FC236}">
                <a16:creationId xmlns:a16="http://schemas.microsoft.com/office/drawing/2014/main" xmlns="" id="{5C21A21E-A591-4E1E-B2E3-8BFECE8700D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B2C779AF-024B-41C3-B410-B32255BDA3BF}"/>
              </a:ext>
            </a:extLst>
          </p:cNvPr>
          <p:cNvSpPr>
            <a:spLocks noGrp="1"/>
          </p:cNvSpPr>
          <p:nvPr>
            <p:ph type="sldNum" sz="quarter" idx="12"/>
          </p:nvPr>
        </p:nvSpPr>
        <p:spPr/>
        <p:txBody>
          <a:bodyPr/>
          <a:lstStyle/>
          <a:p>
            <a:fld id="{64D20F0F-D0D2-4F96-917F-3F93A97E7051}" type="slidenum">
              <a:rPr lang="he-IL" smtClean="0"/>
              <a:t>‹#›</a:t>
            </a:fld>
            <a:endParaRPr lang="he-IL"/>
          </a:p>
        </p:txBody>
      </p:sp>
    </p:spTree>
    <p:extLst>
      <p:ext uri="{BB962C8B-B14F-4D97-AF65-F5344CB8AC3E}">
        <p14:creationId xmlns:p14="http://schemas.microsoft.com/office/powerpoint/2010/main" val="1941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22D79D4-3391-4E13-9CDD-AF49A6D1667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xmlns="" id="{91B026A5-0B56-4A62-B511-CA08A7C0AF90}"/>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22849E81-62A9-469B-AC4A-99F1B1E56D0A}"/>
              </a:ext>
            </a:extLst>
          </p:cNvPr>
          <p:cNvSpPr>
            <a:spLocks noGrp="1"/>
          </p:cNvSpPr>
          <p:nvPr>
            <p:ph type="dt" sz="half" idx="10"/>
          </p:nvPr>
        </p:nvSpPr>
        <p:spPr/>
        <p:txBody>
          <a:bodyPr/>
          <a:lstStyle/>
          <a:p>
            <a:fld id="{B43052B7-231F-4AA8-92EC-D9E13334B3B6}" type="datetimeFigureOut">
              <a:rPr lang="he-IL" smtClean="0"/>
              <a:t>י'/חשון/תשפ"ד</a:t>
            </a:fld>
            <a:endParaRPr lang="he-IL"/>
          </a:p>
        </p:txBody>
      </p:sp>
      <p:sp>
        <p:nvSpPr>
          <p:cNvPr id="5" name="מציין מיקום של כותרת תחתונה 4">
            <a:extLst>
              <a:ext uri="{FF2B5EF4-FFF2-40B4-BE49-F238E27FC236}">
                <a16:creationId xmlns:a16="http://schemas.microsoft.com/office/drawing/2014/main" xmlns="" id="{F0C6B65D-11B1-48CB-BA1A-071BE576FCA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0A6CED68-492C-4BF4-80E8-ABE3EE69DE61}"/>
              </a:ext>
            </a:extLst>
          </p:cNvPr>
          <p:cNvSpPr>
            <a:spLocks noGrp="1"/>
          </p:cNvSpPr>
          <p:nvPr>
            <p:ph type="sldNum" sz="quarter" idx="12"/>
          </p:nvPr>
        </p:nvSpPr>
        <p:spPr/>
        <p:txBody>
          <a:bodyPr/>
          <a:lstStyle/>
          <a:p>
            <a:fld id="{64D20F0F-D0D2-4F96-917F-3F93A97E7051}" type="slidenum">
              <a:rPr lang="he-IL" smtClean="0"/>
              <a:t>‹#›</a:t>
            </a:fld>
            <a:endParaRPr lang="he-IL"/>
          </a:p>
        </p:txBody>
      </p:sp>
    </p:spTree>
    <p:extLst>
      <p:ext uri="{BB962C8B-B14F-4D97-AF65-F5344CB8AC3E}">
        <p14:creationId xmlns:p14="http://schemas.microsoft.com/office/powerpoint/2010/main" val="3418316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xmlns="" id="{20DFB69B-0C37-4F8C-9B35-93EE8FE30664}"/>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xmlns="" id="{A314FC54-62C4-4F11-9D99-11E0EE2E7594}"/>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219A3CFE-F344-4176-B702-034CD29B3284}"/>
              </a:ext>
            </a:extLst>
          </p:cNvPr>
          <p:cNvSpPr>
            <a:spLocks noGrp="1"/>
          </p:cNvSpPr>
          <p:nvPr>
            <p:ph type="dt" sz="half" idx="10"/>
          </p:nvPr>
        </p:nvSpPr>
        <p:spPr/>
        <p:txBody>
          <a:bodyPr/>
          <a:lstStyle/>
          <a:p>
            <a:fld id="{B43052B7-231F-4AA8-92EC-D9E13334B3B6}" type="datetimeFigureOut">
              <a:rPr lang="he-IL" smtClean="0"/>
              <a:t>י'/חשון/תשפ"ד</a:t>
            </a:fld>
            <a:endParaRPr lang="he-IL"/>
          </a:p>
        </p:txBody>
      </p:sp>
      <p:sp>
        <p:nvSpPr>
          <p:cNvPr id="5" name="מציין מיקום של כותרת תחתונה 4">
            <a:extLst>
              <a:ext uri="{FF2B5EF4-FFF2-40B4-BE49-F238E27FC236}">
                <a16:creationId xmlns:a16="http://schemas.microsoft.com/office/drawing/2014/main" xmlns="" id="{9877A652-B65C-44EF-93BD-EEC624883CE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8865CA9B-7F30-495A-A88A-F6EB36B97983}"/>
              </a:ext>
            </a:extLst>
          </p:cNvPr>
          <p:cNvSpPr>
            <a:spLocks noGrp="1"/>
          </p:cNvSpPr>
          <p:nvPr>
            <p:ph type="sldNum" sz="quarter" idx="12"/>
          </p:nvPr>
        </p:nvSpPr>
        <p:spPr/>
        <p:txBody>
          <a:bodyPr/>
          <a:lstStyle/>
          <a:p>
            <a:fld id="{64D20F0F-D0D2-4F96-917F-3F93A97E7051}" type="slidenum">
              <a:rPr lang="he-IL" smtClean="0"/>
              <a:t>‹#›</a:t>
            </a:fld>
            <a:endParaRPr lang="he-IL"/>
          </a:p>
        </p:txBody>
      </p:sp>
    </p:spTree>
    <p:extLst>
      <p:ext uri="{BB962C8B-B14F-4D97-AF65-F5344CB8AC3E}">
        <p14:creationId xmlns:p14="http://schemas.microsoft.com/office/powerpoint/2010/main" val="712751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857751A2-4556-4AE3-A333-46102E01DD7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97F3AB2D-6BF7-48D1-9A2E-894F49581CB1}"/>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5D182EFB-F094-4FF4-B4C7-57FFEA5ADF9A}"/>
              </a:ext>
            </a:extLst>
          </p:cNvPr>
          <p:cNvSpPr>
            <a:spLocks noGrp="1"/>
          </p:cNvSpPr>
          <p:nvPr>
            <p:ph type="dt" sz="half" idx="10"/>
          </p:nvPr>
        </p:nvSpPr>
        <p:spPr/>
        <p:txBody>
          <a:bodyPr/>
          <a:lstStyle/>
          <a:p>
            <a:fld id="{B43052B7-231F-4AA8-92EC-D9E13334B3B6}" type="datetimeFigureOut">
              <a:rPr lang="he-IL" smtClean="0"/>
              <a:t>י'/חשון/תשפ"ד</a:t>
            </a:fld>
            <a:endParaRPr lang="he-IL"/>
          </a:p>
        </p:txBody>
      </p:sp>
      <p:sp>
        <p:nvSpPr>
          <p:cNvPr id="5" name="מציין מיקום של כותרת תחתונה 4">
            <a:extLst>
              <a:ext uri="{FF2B5EF4-FFF2-40B4-BE49-F238E27FC236}">
                <a16:creationId xmlns:a16="http://schemas.microsoft.com/office/drawing/2014/main" xmlns="" id="{79D31E52-DE28-4920-965C-A43E5F2FBB5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FB9B0CAA-B23B-4026-8D17-844DA9F0423A}"/>
              </a:ext>
            </a:extLst>
          </p:cNvPr>
          <p:cNvSpPr>
            <a:spLocks noGrp="1"/>
          </p:cNvSpPr>
          <p:nvPr>
            <p:ph type="sldNum" sz="quarter" idx="12"/>
          </p:nvPr>
        </p:nvSpPr>
        <p:spPr/>
        <p:txBody>
          <a:bodyPr/>
          <a:lstStyle/>
          <a:p>
            <a:fld id="{64D20F0F-D0D2-4F96-917F-3F93A97E7051}" type="slidenum">
              <a:rPr lang="he-IL" smtClean="0"/>
              <a:t>‹#›</a:t>
            </a:fld>
            <a:endParaRPr lang="he-IL"/>
          </a:p>
        </p:txBody>
      </p:sp>
    </p:spTree>
    <p:extLst>
      <p:ext uri="{BB962C8B-B14F-4D97-AF65-F5344CB8AC3E}">
        <p14:creationId xmlns:p14="http://schemas.microsoft.com/office/powerpoint/2010/main" val="3928678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D39ADB8-A715-41D7-B4D7-D624994673B5}"/>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45C6B645-96AF-403E-9CAE-908F180BC9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xmlns="" id="{635CB7BA-1FD2-44B8-9498-DDD14A28155C}"/>
              </a:ext>
            </a:extLst>
          </p:cNvPr>
          <p:cNvSpPr>
            <a:spLocks noGrp="1"/>
          </p:cNvSpPr>
          <p:nvPr>
            <p:ph type="dt" sz="half" idx="10"/>
          </p:nvPr>
        </p:nvSpPr>
        <p:spPr/>
        <p:txBody>
          <a:bodyPr/>
          <a:lstStyle/>
          <a:p>
            <a:fld id="{B43052B7-231F-4AA8-92EC-D9E13334B3B6}" type="datetimeFigureOut">
              <a:rPr lang="he-IL" smtClean="0"/>
              <a:t>י'/חשון/תשפ"ד</a:t>
            </a:fld>
            <a:endParaRPr lang="he-IL"/>
          </a:p>
        </p:txBody>
      </p:sp>
      <p:sp>
        <p:nvSpPr>
          <p:cNvPr id="5" name="מציין מיקום של כותרת תחתונה 4">
            <a:extLst>
              <a:ext uri="{FF2B5EF4-FFF2-40B4-BE49-F238E27FC236}">
                <a16:creationId xmlns:a16="http://schemas.microsoft.com/office/drawing/2014/main" xmlns="" id="{F8D0C939-F9FA-4707-805C-ED6879D1D8A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9AA97A58-C5C4-4AFC-A3CF-C399F60D9A41}"/>
              </a:ext>
            </a:extLst>
          </p:cNvPr>
          <p:cNvSpPr>
            <a:spLocks noGrp="1"/>
          </p:cNvSpPr>
          <p:nvPr>
            <p:ph type="sldNum" sz="quarter" idx="12"/>
          </p:nvPr>
        </p:nvSpPr>
        <p:spPr/>
        <p:txBody>
          <a:bodyPr/>
          <a:lstStyle/>
          <a:p>
            <a:fld id="{64D20F0F-D0D2-4F96-917F-3F93A97E7051}" type="slidenum">
              <a:rPr lang="he-IL" smtClean="0"/>
              <a:t>‹#›</a:t>
            </a:fld>
            <a:endParaRPr lang="he-IL"/>
          </a:p>
        </p:txBody>
      </p:sp>
    </p:spTree>
    <p:extLst>
      <p:ext uri="{BB962C8B-B14F-4D97-AF65-F5344CB8AC3E}">
        <p14:creationId xmlns:p14="http://schemas.microsoft.com/office/powerpoint/2010/main" val="2860716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1D2E0D56-C2DB-4C4C-8BB0-2DF400066F3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2CB1B195-EE8B-467A-A0D4-761A05A4B6CC}"/>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xmlns="" id="{7D641048-FED0-45FF-88C7-32BBE7C92A9B}"/>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xmlns="" id="{29AF9494-DA65-47F9-86FB-2F3F843B08D1}"/>
              </a:ext>
            </a:extLst>
          </p:cNvPr>
          <p:cNvSpPr>
            <a:spLocks noGrp="1"/>
          </p:cNvSpPr>
          <p:nvPr>
            <p:ph type="dt" sz="half" idx="10"/>
          </p:nvPr>
        </p:nvSpPr>
        <p:spPr/>
        <p:txBody>
          <a:bodyPr/>
          <a:lstStyle/>
          <a:p>
            <a:fld id="{B43052B7-231F-4AA8-92EC-D9E13334B3B6}" type="datetimeFigureOut">
              <a:rPr lang="he-IL" smtClean="0"/>
              <a:t>י'/חשון/תשפ"ד</a:t>
            </a:fld>
            <a:endParaRPr lang="he-IL"/>
          </a:p>
        </p:txBody>
      </p:sp>
      <p:sp>
        <p:nvSpPr>
          <p:cNvPr id="6" name="מציין מיקום של כותרת תחתונה 5">
            <a:extLst>
              <a:ext uri="{FF2B5EF4-FFF2-40B4-BE49-F238E27FC236}">
                <a16:creationId xmlns:a16="http://schemas.microsoft.com/office/drawing/2014/main" xmlns="" id="{F40498FA-F64D-4347-8324-4CEAEC62178C}"/>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xmlns="" id="{6075A0F1-603D-4071-AD27-D1C97FFFA217}"/>
              </a:ext>
            </a:extLst>
          </p:cNvPr>
          <p:cNvSpPr>
            <a:spLocks noGrp="1"/>
          </p:cNvSpPr>
          <p:nvPr>
            <p:ph type="sldNum" sz="quarter" idx="12"/>
          </p:nvPr>
        </p:nvSpPr>
        <p:spPr/>
        <p:txBody>
          <a:bodyPr/>
          <a:lstStyle/>
          <a:p>
            <a:fld id="{64D20F0F-D0D2-4F96-917F-3F93A97E7051}" type="slidenum">
              <a:rPr lang="he-IL" smtClean="0"/>
              <a:t>‹#›</a:t>
            </a:fld>
            <a:endParaRPr lang="he-IL"/>
          </a:p>
        </p:txBody>
      </p:sp>
    </p:spTree>
    <p:extLst>
      <p:ext uri="{BB962C8B-B14F-4D97-AF65-F5344CB8AC3E}">
        <p14:creationId xmlns:p14="http://schemas.microsoft.com/office/powerpoint/2010/main" val="586643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6CD805F-ACA7-4763-8DF9-574E97F5256C}"/>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29CF83E5-C5F5-4E31-9F4E-34F5E8D54C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xmlns="" id="{151C08E9-0DE4-44F9-A6A8-313B6FF0AA6A}"/>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xmlns="" id="{014CAC72-585A-441C-8361-8A89C56967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xmlns="" id="{F888F23E-093E-4E16-B2A4-C4491792B054}"/>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xmlns="" id="{B27F02F7-44EF-4074-9A9C-6F427B09C9C5}"/>
              </a:ext>
            </a:extLst>
          </p:cNvPr>
          <p:cNvSpPr>
            <a:spLocks noGrp="1"/>
          </p:cNvSpPr>
          <p:nvPr>
            <p:ph type="dt" sz="half" idx="10"/>
          </p:nvPr>
        </p:nvSpPr>
        <p:spPr/>
        <p:txBody>
          <a:bodyPr/>
          <a:lstStyle/>
          <a:p>
            <a:fld id="{B43052B7-231F-4AA8-92EC-D9E13334B3B6}" type="datetimeFigureOut">
              <a:rPr lang="he-IL" smtClean="0"/>
              <a:t>י'/חשון/תשפ"ד</a:t>
            </a:fld>
            <a:endParaRPr lang="he-IL"/>
          </a:p>
        </p:txBody>
      </p:sp>
      <p:sp>
        <p:nvSpPr>
          <p:cNvPr id="8" name="מציין מיקום של כותרת תחתונה 7">
            <a:extLst>
              <a:ext uri="{FF2B5EF4-FFF2-40B4-BE49-F238E27FC236}">
                <a16:creationId xmlns:a16="http://schemas.microsoft.com/office/drawing/2014/main" xmlns="" id="{4E4212C1-0E4E-4A03-BA64-6304423AF74E}"/>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xmlns="" id="{30DCDCF1-DCCB-4582-9880-86DA8226F1F0}"/>
              </a:ext>
            </a:extLst>
          </p:cNvPr>
          <p:cNvSpPr>
            <a:spLocks noGrp="1"/>
          </p:cNvSpPr>
          <p:nvPr>
            <p:ph type="sldNum" sz="quarter" idx="12"/>
          </p:nvPr>
        </p:nvSpPr>
        <p:spPr/>
        <p:txBody>
          <a:bodyPr/>
          <a:lstStyle/>
          <a:p>
            <a:fld id="{64D20F0F-D0D2-4F96-917F-3F93A97E7051}" type="slidenum">
              <a:rPr lang="he-IL" smtClean="0"/>
              <a:t>‹#›</a:t>
            </a:fld>
            <a:endParaRPr lang="he-IL"/>
          </a:p>
        </p:txBody>
      </p:sp>
    </p:spTree>
    <p:extLst>
      <p:ext uri="{BB962C8B-B14F-4D97-AF65-F5344CB8AC3E}">
        <p14:creationId xmlns:p14="http://schemas.microsoft.com/office/powerpoint/2010/main" val="3848297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4CAD05FF-E872-4CB6-B683-C400C8F4D23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xmlns="" id="{54E75C5B-13ED-4CC3-A4CF-0372E3C25DC2}"/>
              </a:ext>
            </a:extLst>
          </p:cNvPr>
          <p:cNvSpPr>
            <a:spLocks noGrp="1"/>
          </p:cNvSpPr>
          <p:nvPr>
            <p:ph type="dt" sz="half" idx="10"/>
          </p:nvPr>
        </p:nvSpPr>
        <p:spPr/>
        <p:txBody>
          <a:bodyPr/>
          <a:lstStyle/>
          <a:p>
            <a:fld id="{B43052B7-231F-4AA8-92EC-D9E13334B3B6}" type="datetimeFigureOut">
              <a:rPr lang="he-IL" smtClean="0"/>
              <a:t>י'/חשון/תשפ"ד</a:t>
            </a:fld>
            <a:endParaRPr lang="he-IL"/>
          </a:p>
        </p:txBody>
      </p:sp>
      <p:sp>
        <p:nvSpPr>
          <p:cNvPr id="4" name="מציין מיקום של כותרת תחתונה 3">
            <a:extLst>
              <a:ext uri="{FF2B5EF4-FFF2-40B4-BE49-F238E27FC236}">
                <a16:creationId xmlns:a16="http://schemas.microsoft.com/office/drawing/2014/main" xmlns="" id="{3B1B5A5E-051B-4C4F-A35B-DFB560CA98D5}"/>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xmlns="" id="{5F6FA2D4-C3CA-4281-8E7C-FA17E1605C6D}"/>
              </a:ext>
            </a:extLst>
          </p:cNvPr>
          <p:cNvSpPr>
            <a:spLocks noGrp="1"/>
          </p:cNvSpPr>
          <p:nvPr>
            <p:ph type="sldNum" sz="quarter" idx="12"/>
          </p:nvPr>
        </p:nvSpPr>
        <p:spPr/>
        <p:txBody>
          <a:bodyPr/>
          <a:lstStyle/>
          <a:p>
            <a:fld id="{64D20F0F-D0D2-4F96-917F-3F93A97E7051}" type="slidenum">
              <a:rPr lang="he-IL" smtClean="0"/>
              <a:t>‹#›</a:t>
            </a:fld>
            <a:endParaRPr lang="he-IL"/>
          </a:p>
        </p:txBody>
      </p:sp>
    </p:spTree>
    <p:extLst>
      <p:ext uri="{BB962C8B-B14F-4D97-AF65-F5344CB8AC3E}">
        <p14:creationId xmlns:p14="http://schemas.microsoft.com/office/powerpoint/2010/main" val="120342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xmlns="" id="{62ABF06A-9D31-4A9D-AC5F-27B175CE0619}"/>
              </a:ext>
            </a:extLst>
          </p:cNvPr>
          <p:cNvSpPr>
            <a:spLocks noGrp="1"/>
          </p:cNvSpPr>
          <p:nvPr>
            <p:ph type="dt" sz="half" idx="10"/>
          </p:nvPr>
        </p:nvSpPr>
        <p:spPr/>
        <p:txBody>
          <a:bodyPr/>
          <a:lstStyle/>
          <a:p>
            <a:fld id="{B43052B7-231F-4AA8-92EC-D9E13334B3B6}" type="datetimeFigureOut">
              <a:rPr lang="he-IL" smtClean="0"/>
              <a:t>י'/חשון/תשפ"ד</a:t>
            </a:fld>
            <a:endParaRPr lang="he-IL"/>
          </a:p>
        </p:txBody>
      </p:sp>
      <p:sp>
        <p:nvSpPr>
          <p:cNvPr id="3" name="מציין מיקום של כותרת תחתונה 2">
            <a:extLst>
              <a:ext uri="{FF2B5EF4-FFF2-40B4-BE49-F238E27FC236}">
                <a16:creationId xmlns:a16="http://schemas.microsoft.com/office/drawing/2014/main" xmlns="" id="{059F38F4-BDF0-4314-86A3-2D8E799C8FFC}"/>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xmlns="" id="{89A61703-F75C-4BA6-8217-FE0769581DA2}"/>
              </a:ext>
            </a:extLst>
          </p:cNvPr>
          <p:cNvSpPr>
            <a:spLocks noGrp="1"/>
          </p:cNvSpPr>
          <p:nvPr>
            <p:ph type="sldNum" sz="quarter" idx="12"/>
          </p:nvPr>
        </p:nvSpPr>
        <p:spPr/>
        <p:txBody>
          <a:bodyPr/>
          <a:lstStyle/>
          <a:p>
            <a:fld id="{64D20F0F-D0D2-4F96-917F-3F93A97E7051}" type="slidenum">
              <a:rPr lang="he-IL" smtClean="0"/>
              <a:t>‹#›</a:t>
            </a:fld>
            <a:endParaRPr lang="he-IL"/>
          </a:p>
        </p:txBody>
      </p:sp>
    </p:spTree>
    <p:extLst>
      <p:ext uri="{BB962C8B-B14F-4D97-AF65-F5344CB8AC3E}">
        <p14:creationId xmlns:p14="http://schemas.microsoft.com/office/powerpoint/2010/main" val="2171687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2DEDCD61-4BA8-4334-8AB0-F8B1AACB8021}"/>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254C9306-46BE-4992-8ACD-5011FD462B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xmlns="" id="{4EA02F15-3D82-489A-8D89-A3720B5770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xmlns="" id="{51B1183E-914F-4402-B7C4-262A8DE21100}"/>
              </a:ext>
            </a:extLst>
          </p:cNvPr>
          <p:cNvSpPr>
            <a:spLocks noGrp="1"/>
          </p:cNvSpPr>
          <p:nvPr>
            <p:ph type="dt" sz="half" idx="10"/>
          </p:nvPr>
        </p:nvSpPr>
        <p:spPr/>
        <p:txBody>
          <a:bodyPr/>
          <a:lstStyle/>
          <a:p>
            <a:fld id="{B43052B7-231F-4AA8-92EC-D9E13334B3B6}" type="datetimeFigureOut">
              <a:rPr lang="he-IL" smtClean="0"/>
              <a:t>י'/חשון/תשפ"ד</a:t>
            </a:fld>
            <a:endParaRPr lang="he-IL"/>
          </a:p>
        </p:txBody>
      </p:sp>
      <p:sp>
        <p:nvSpPr>
          <p:cNvPr id="6" name="מציין מיקום של כותרת תחתונה 5">
            <a:extLst>
              <a:ext uri="{FF2B5EF4-FFF2-40B4-BE49-F238E27FC236}">
                <a16:creationId xmlns:a16="http://schemas.microsoft.com/office/drawing/2014/main" xmlns="" id="{409A0C74-B4ED-4F4B-BE64-100238EC2850}"/>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xmlns="" id="{2A0F63D3-4AE2-4842-B646-FA0207E1F55E}"/>
              </a:ext>
            </a:extLst>
          </p:cNvPr>
          <p:cNvSpPr>
            <a:spLocks noGrp="1"/>
          </p:cNvSpPr>
          <p:nvPr>
            <p:ph type="sldNum" sz="quarter" idx="12"/>
          </p:nvPr>
        </p:nvSpPr>
        <p:spPr/>
        <p:txBody>
          <a:bodyPr/>
          <a:lstStyle/>
          <a:p>
            <a:fld id="{64D20F0F-D0D2-4F96-917F-3F93A97E7051}" type="slidenum">
              <a:rPr lang="he-IL" smtClean="0"/>
              <a:t>‹#›</a:t>
            </a:fld>
            <a:endParaRPr lang="he-IL"/>
          </a:p>
        </p:txBody>
      </p:sp>
    </p:spTree>
    <p:extLst>
      <p:ext uri="{BB962C8B-B14F-4D97-AF65-F5344CB8AC3E}">
        <p14:creationId xmlns:p14="http://schemas.microsoft.com/office/powerpoint/2010/main" val="236141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1005FCC7-A996-460E-B1AD-9D3FE0F7BF25}"/>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xmlns="" id="{3473B443-C0C7-487C-B62A-C105D5D370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xmlns="" id="{93768B1B-A505-4F9E-A559-53084E83D7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xmlns="" id="{90200656-627D-4649-90B1-D87AE4C46F2B}"/>
              </a:ext>
            </a:extLst>
          </p:cNvPr>
          <p:cNvSpPr>
            <a:spLocks noGrp="1"/>
          </p:cNvSpPr>
          <p:nvPr>
            <p:ph type="dt" sz="half" idx="10"/>
          </p:nvPr>
        </p:nvSpPr>
        <p:spPr/>
        <p:txBody>
          <a:bodyPr/>
          <a:lstStyle/>
          <a:p>
            <a:fld id="{B43052B7-231F-4AA8-92EC-D9E13334B3B6}" type="datetimeFigureOut">
              <a:rPr lang="he-IL" smtClean="0"/>
              <a:t>י'/חשון/תשפ"ד</a:t>
            </a:fld>
            <a:endParaRPr lang="he-IL"/>
          </a:p>
        </p:txBody>
      </p:sp>
      <p:sp>
        <p:nvSpPr>
          <p:cNvPr id="6" name="מציין מיקום של כותרת תחתונה 5">
            <a:extLst>
              <a:ext uri="{FF2B5EF4-FFF2-40B4-BE49-F238E27FC236}">
                <a16:creationId xmlns:a16="http://schemas.microsoft.com/office/drawing/2014/main" xmlns="" id="{22B8E434-6FBB-47D1-8810-A8F51573A90E}"/>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xmlns="" id="{C06297F0-461E-4C46-8145-DF94FE8A32D5}"/>
              </a:ext>
            </a:extLst>
          </p:cNvPr>
          <p:cNvSpPr>
            <a:spLocks noGrp="1"/>
          </p:cNvSpPr>
          <p:nvPr>
            <p:ph type="sldNum" sz="quarter" idx="12"/>
          </p:nvPr>
        </p:nvSpPr>
        <p:spPr/>
        <p:txBody>
          <a:bodyPr/>
          <a:lstStyle/>
          <a:p>
            <a:fld id="{64D20F0F-D0D2-4F96-917F-3F93A97E7051}" type="slidenum">
              <a:rPr lang="he-IL" smtClean="0"/>
              <a:t>‹#›</a:t>
            </a:fld>
            <a:endParaRPr lang="he-IL"/>
          </a:p>
        </p:txBody>
      </p:sp>
    </p:spTree>
    <p:extLst>
      <p:ext uri="{BB962C8B-B14F-4D97-AF65-F5344CB8AC3E}">
        <p14:creationId xmlns:p14="http://schemas.microsoft.com/office/powerpoint/2010/main" val="3967982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xmlns="" id="{BAEC443D-06CA-4F46-9B1C-91082635B8A2}"/>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7E93F759-25E5-4602-BCA7-BDEACC8DD3BF}"/>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D074E67E-A905-44E7-BFC4-9D22E0A1C51E}"/>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43052B7-231F-4AA8-92EC-D9E13334B3B6}" type="datetimeFigureOut">
              <a:rPr lang="he-IL" smtClean="0"/>
              <a:t>י'/חשון/תשפ"ד</a:t>
            </a:fld>
            <a:endParaRPr lang="he-IL"/>
          </a:p>
        </p:txBody>
      </p:sp>
      <p:sp>
        <p:nvSpPr>
          <p:cNvPr id="5" name="מציין מיקום של כותרת תחתונה 4">
            <a:extLst>
              <a:ext uri="{FF2B5EF4-FFF2-40B4-BE49-F238E27FC236}">
                <a16:creationId xmlns:a16="http://schemas.microsoft.com/office/drawing/2014/main" xmlns="" id="{2CE63AAC-A13C-4BD5-A92E-693CD00C23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xmlns="" id="{6B068982-FA05-47F4-8A73-6F92D4DCF423}"/>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4D20F0F-D0D2-4F96-917F-3F93A97E7051}" type="slidenum">
              <a:rPr lang="he-IL" smtClean="0"/>
              <a:t>‹#›</a:t>
            </a:fld>
            <a:endParaRPr lang="he-IL"/>
          </a:p>
        </p:txBody>
      </p:sp>
    </p:spTree>
    <p:extLst>
      <p:ext uri="{BB962C8B-B14F-4D97-AF65-F5344CB8AC3E}">
        <p14:creationId xmlns:p14="http://schemas.microsoft.com/office/powerpoint/2010/main" val="630283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18/10/relationships/comments" Target="../comments/modernComment_100_E461400C.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1.jpe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7" Type="http://schemas.microsoft.com/office/2018/10/relationships/comments" Target="../comments/modernComment_113_469B816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7" Type="http://schemas.microsoft.com/office/2018/10/relationships/comments" Target="../comments/modernComment_115_73BE3A1D.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9.png"/><Relationship Id="rId18" Type="http://schemas.openxmlformats.org/officeDocument/2006/relationships/slide" Target="slide17.xml"/><Relationship Id="rId3" Type="http://schemas.openxmlformats.org/officeDocument/2006/relationships/image" Target="../media/image4.png"/><Relationship Id="rId21" Type="http://schemas.microsoft.com/office/2018/10/relationships/comments" Target="../comments/modernComment_121_4066FE23.xml"/><Relationship Id="rId7" Type="http://schemas.openxmlformats.org/officeDocument/2006/relationships/image" Target="../media/image6.png"/><Relationship Id="rId12" Type="http://schemas.openxmlformats.org/officeDocument/2006/relationships/slide" Target="slide15.xml"/><Relationship Id="rId17"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slide" Target="slide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slide" Target="slide10.xml"/><Relationship Id="rId19" Type="http://schemas.openxmlformats.org/officeDocument/2006/relationships/image" Target="../media/image12.png"/><Relationship Id="rId4" Type="http://schemas.openxmlformats.org/officeDocument/2006/relationships/slide" Target="slide5.xml"/><Relationship Id="rId9" Type="http://schemas.openxmlformats.org/officeDocument/2006/relationships/image" Target="../media/image7.png"/><Relationship Id="rId14" Type="http://schemas.openxmlformats.org/officeDocument/2006/relationships/slide" Target="slide14.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xmlns="" id="{75CCECF3-92A9-48F7-BD4B-C07C3DA28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59836"/>
            <a:ext cx="12191999" cy="798163"/>
          </a:xfrm>
          <a:prstGeom prst="rect">
            <a:avLst/>
          </a:prstGeom>
        </p:spPr>
      </p:pic>
      <p:pic>
        <p:nvPicPr>
          <p:cNvPr id="5" name="תמונה 4">
            <a:extLst>
              <a:ext uri="{FF2B5EF4-FFF2-40B4-BE49-F238E27FC236}">
                <a16:creationId xmlns:a16="http://schemas.microsoft.com/office/drawing/2014/main" xmlns="" id="{EDC9B0B5-B9E2-4555-B734-E1A42C024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1"/>
            <a:ext cx="12192000" cy="798163"/>
          </a:xfrm>
          <a:prstGeom prst="rect">
            <a:avLst/>
          </a:prstGeom>
        </p:spPr>
      </p:pic>
      <p:pic>
        <p:nvPicPr>
          <p:cNvPr id="6" name="תמונה 5">
            <a:extLst>
              <a:ext uri="{FF2B5EF4-FFF2-40B4-BE49-F238E27FC236}">
                <a16:creationId xmlns:a16="http://schemas.microsoft.com/office/drawing/2014/main" xmlns="" id="{532DC693-E623-411C-B6DF-A409901E06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2041" y="4306163"/>
            <a:ext cx="2447913" cy="841325"/>
          </a:xfrm>
          <a:prstGeom prst="rect">
            <a:avLst/>
          </a:prstGeom>
        </p:spPr>
      </p:pic>
      <p:sp>
        <p:nvSpPr>
          <p:cNvPr id="9" name="תיבת טקסט 8">
            <a:extLst>
              <a:ext uri="{FF2B5EF4-FFF2-40B4-BE49-F238E27FC236}">
                <a16:creationId xmlns:a16="http://schemas.microsoft.com/office/drawing/2014/main" xmlns="" id="{5402C4A6-83A5-417F-BEA7-BB1A5F43ADEA}"/>
              </a:ext>
            </a:extLst>
          </p:cNvPr>
          <p:cNvSpPr txBox="1"/>
          <p:nvPr/>
        </p:nvSpPr>
        <p:spPr>
          <a:xfrm>
            <a:off x="2" y="3105834"/>
            <a:ext cx="12191998" cy="1200329"/>
          </a:xfrm>
          <a:prstGeom prst="rect">
            <a:avLst/>
          </a:prstGeom>
          <a:noFill/>
        </p:spPr>
        <p:txBody>
          <a:bodyPr wrap="square" rtlCol="1">
            <a:spAutoFit/>
          </a:bodyPr>
          <a:lstStyle/>
          <a:p>
            <a:pPr algn="ctr"/>
            <a:r>
              <a:rPr lang="he-IL" sz="3600" b="1">
                <a:solidFill>
                  <a:srgbClr val="17649B"/>
                </a:solidFill>
                <a:effectLst>
                  <a:outerShdw blurRad="38100" dist="38100" dir="2700000" algn="tl">
                    <a:srgbClr val="000000">
                      <a:alpha val="43137"/>
                    </a:srgbClr>
                  </a:outerShdw>
                </a:effectLst>
                <a:latin typeface="Heebo" panose="00000500000000000000" pitchFamily="2" charset="-79"/>
                <a:cs typeface="Heebo" panose="00000500000000000000" pitchFamily="2" charset="-79"/>
              </a:rPr>
              <a:t>תקציר הוראות שימוש ליישום </a:t>
            </a:r>
            <a:r>
              <a:rPr lang="en-US" sz="3600" b="1">
                <a:solidFill>
                  <a:srgbClr val="17649B"/>
                </a:solidFill>
                <a:effectLst>
                  <a:outerShdw blurRad="38100" dist="38100" dir="2700000" algn="tl">
                    <a:srgbClr val="000000">
                      <a:alpha val="43137"/>
                    </a:srgbClr>
                  </a:outerShdw>
                </a:effectLst>
                <a:cs typeface="Heebo" panose="00000500000000000000" pitchFamily="2" charset="-79"/>
              </a:rPr>
              <a:t>Easy Talk </a:t>
            </a:r>
            <a:r>
              <a:rPr lang="he-IL" sz="3600" b="1">
                <a:solidFill>
                  <a:srgbClr val="17649B"/>
                </a:solidFill>
                <a:effectLst>
                  <a:outerShdw blurRad="38100" dist="38100" dir="2700000" algn="tl">
                    <a:srgbClr val="000000">
                      <a:alpha val="43137"/>
                    </a:srgbClr>
                  </a:outerShdw>
                </a:effectLst>
                <a:cs typeface="Heebo" panose="00000500000000000000" pitchFamily="2" charset="-79"/>
              </a:rPr>
              <a:t> </a:t>
            </a:r>
          </a:p>
          <a:p>
            <a:pPr algn="ctr"/>
            <a:r>
              <a:rPr lang="he-IL" sz="3600" b="1">
                <a:solidFill>
                  <a:srgbClr val="17649B"/>
                </a:solidFill>
                <a:effectLst>
                  <a:outerShdw blurRad="38100" dist="38100" dir="2700000" algn="tl">
                    <a:srgbClr val="000000">
                      <a:alpha val="43137"/>
                    </a:srgbClr>
                  </a:outerShdw>
                </a:effectLst>
                <a:latin typeface="Heebo" panose="00000500000000000000" pitchFamily="2" charset="-79"/>
                <a:cs typeface="Heebo" panose="00000500000000000000" pitchFamily="2" charset="-79"/>
              </a:rPr>
              <a:t>במכשירי </a:t>
            </a:r>
            <a:r>
              <a:rPr lang="en-US" sz="3600" b="1">
                <a:solidFill>
                  <a:srgbClr val="17649B"/>
                </a:solidFill>
                <a:effectLst>
                  <a:outerShdw blurRad="38100" dist="38100" dir="2700000" algn="tl">
                    <a:srgbClr val="000000">
                      <a:alpha val="43137"/>
                    </a:srgbClr>
                  </a:outerShdw>
                </a:effectLst>
                <a:latin typeface="Heebo" panose="00000500000000000000" pitchFamily="2" charset="-79"/>
                <a:cs typeface="Heebo" panose="00000500000000000000" pitchFamily="2" charset="-79"/>
              </a:rPr>
              <a:t>Android</a:t>
            </a:r>
            <a:endParaRPr lang="he-IL" sz="3600" b="1">
              <a:solidFill>
                <a:srgbClr val="17649B"/>
              </a:solidFill>
              <a:effectLst>
                <a:outerShdw blurRad="38100" dist="38100" dir="2700000" algn="tl">
                  <a:srgbClr val="000000">
                    <a:alpha val="43137"/>
                  </a:srgbClr>
                </a:outerShdw>
              </a:effectLst>
              <a:cs typeface="Heebo" panose="00000500000000000000" pitchFamily="2" charset="-79"/>
            </a:endParaRPr>
          </a:p>
        </p:txBody>
      </p:sp>
      <p:sp>
        <p:nvSpPr>
          <p:cNvPr id="2" name="TextBox 1"/>
          <p:cNvSpPr txBox="1"/>
          <p:nvPr/>
        </p:nvSpPr>
        <p:spPr>
          <a:xfrm>
            <a:off x="4330700" y="6172200"/>
            <a:ext cx="3009900" cy="338554"/>
          </a:xfrm>
          <a:prstGeom prst="rect">
            <a:avLst/>
          </a:prstGeom>
          <a:noFill/>
        </p:spPr>
        <p:txBody>
          <a:bodyPr wrap="square" rtlCol="1">
            <a:spAutoFit/>
          </a:bodyPr>
          <a:lstStyle/>
          <a:p>
            <a:r>
              <a:rPr lang="he-IL" sz="1600" err="1">
                <a:solidFill>
                  <a:schemeClr val="accent1">
                    <a:lumMod val="75000"/>
                  </a:schemeClr>
                </a:solidFill>
              </a:rPr>
              <a:t>גירסה</a:t>
            </a:r>
            <a:r>
              <a:rPr lang="he-IL" sz="1600">
                <a:solidFill>
                  <a:schemeClr val="accent1">
                    <a:lumMod val="75000"/>
                  </a:schemeClr>
                </a:solidFill>
              </a:rPr>
              <a:t> 6.1.7</a:t>
            </a:r>
          </a:p>
        </p:txBody>
      </p:sp>
      <p:pic>
        <p:nvPicPr>
          <p:cNvPr id="3" name="תמונה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4173" y="956420"/>
            <a:ext cx="4803648" cy="1549250"/>
          </a:xfrm>
          <a:prstGeom prst="rect">
            <a:avLst/>
          </a:prstGeom>
        </p:spPr>
      </p:pic>
    </p:spTree>
    <p:extLst>
      <p:ext uri="{BB962C8B-B14F-4D97-AF65-F5344CB8AC3E}">
        <p14:creationId xmlns:p14="http://schemas.microsoft.com/office/powerpoint/2010/main" val="3831578636"/>
      </p:ext>
    </p:extLst>
  </p:cSld>
  <p:clrMapOvr>
    <a:masterClrMapping/>
  </p:clrMapOvr>
  <p:extLst mod="1">
    <p:ext uri="{6950BFC3-D8DA-4A85-94F7-54DA5524770B}">
      <p188:commentRel xmlns="" xmlns:p188="http://schemas.microsoft.com/office/powerpoint/2018/8/main" r:id="rId5"/>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xmlns="" id="{75CCECF3-92A9-48F7-BD4B-C07C3DA28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59836"/>
            <a:ext cx="12191999" cy="798163"/>
          </a:xfrm>
          <a:prstGeom prst="rect">
            <a:avLst/>
          </a:prstGeom>
        </p:spPr>
      </p:pic>
      <p:pic>
        <p:nvPicPr>
          <p:cNvPr id="5" name="תמונה 4">
            <a:extLst>
              <a:ext uri="{FF2B5EF4-FFF2-40B4-BE49-F238E27FC236}">
                <a16:creationId xmlns:a16="http://schemas.microsoft.com/office/drawing/2014/main" xmlns="" id="{EDC9B0B5-B9E2-4555-B734-E1A42C024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1"/>
            <a:ext cx="12192000" cy="798163"/>
          </a:xfrm>
          <a:prstGeom prst="rect">
            <a:avLst/>
          </a:prstGeom>
        </p:spPr>
      </p:pic>
      <p:sp>
        <p:nvSpPr>
          <p:cNvPr id="64" name="תיבת טקסט 63">
            <a:extLst>
              <a:ext uri="{FF2B5EF4-FFF2-40B4-BE49-F238E27FC236}">
                <a16:creationId xmlns:a16="http://schemas.microsoft.com/office/drawing/2014/main" xmlns="" id="{62A3FA7A-E496-434B-98A7-2A7158CF7377}"/>
              </a:ext>
            </a:extLst>
          </p:cNvPr>
          <p:cNvSpPr txBox="1"/>
          <p:nvPr/>
        </p:nvSpPr>
        <p:spPr>
          <a:xfrm>
            <a:off x="2" y="729327"/>
            <a:ext cx="12191998" cy="523220"/>
          </a:xfrm>
          <a:prstGeom prst="rect">
            <a:avLst/>
          </a:prstGeom>
          <a:noFill/>
        </p:spPr>
        <p:txBody>
          <a:bodyPr wrap="square" rtlCol="1">
            <a:spAutoFit/>
          </a:bodyPr>
          <a:lstStyle/>
          <a:p>
            <a:pPr algn="ctr"/>
            <a:r>
              <a:rPr lang="he-IL" sz="2800" b="1">
                <a:solidFill>
                  <a:srgbClr val="17649B"/>
                </a:solidFill>
                <a:effectLst>
                  <a:outerShdw blurRad="38100" dist="38100" dir="2700000" algn="tl">
                    <a:srgbClr val="000000">
                      <a:alpha val="43137"/>
                    </a:srgbClr>
                  </a:outerShdw>
                </a:effectLst>
                <a:latin typeface="Heebo" panose="00000500000000000000" pitchFamily="2" charset="-79"/>
                <a:cs typeface="Heebo" panose="00000500000000000000" pitchFamily="2" charset="-79"/>
              </a:rPr>
              <a:t>מסכי המערכת – לשונית "אנשי קשר"</a:t>
            </a:r>
            <a:endParaRPr lang="he-IL" sz="2800" b="1">
              <a:solidFill>
                <a:srgbClr val="17649B"/>
              </a:solidFill>
              <a:effectLst>
                <a:outerShdw blurRad="38100" dist="38100" dir="2700000" algn="tl">
                  <a:srgbClr val="000000">
                    <a:alpha val="43137"/>
                  </a:srgbClr>
                </a:outerShdw>
              </a:effectLst>
              <a:cs typeface="Heebo" panose="00000500000000000000" pitchFamily="2" charset="-79"/>
            </a:endParaRPr>
          </a:p>
        </p:txBody>
      </p:sp>
      <p:sp>
        <p:nvSpPr>
          <p:cNvPr id="20" name="מלבן: פינות מעוגלות 19">
            <a:extLst>
              <a:ext uri="{FF2B5EF4-FFF2-40B4-BE49-F238E27FC236}">
                <a16:creationId xmlns:a16="http://schemas.microsoft.com/office/drawing/2014/main" xmlns="" id="{18864662-8B4C-4C49-B89D-5716C8A9E21C}"/>
              </a:ext>
            </a:extLst>
          </p:cNvPr>
          <p:cNvSpPr/>
          <p:nvPr/>
        </p:nvSpPr>
        <p:spPr>
          <a:xfrm>
            <a:off x="435375" y="1485000"/>
            <a:ext cx="3539942" cy="4980209"/>
          </a:xfrm>
          <a:prstGeom prst="roundRect">
            <a:avLst>
              <a:gd name="adj" fmla="val 5073"/>
            </a:avLst>
          </a:prstGeom>
          <a:noFill/>
          <a:ln w="19050">
            <a:solidFill>
              <a:srgbClr val="2E6CA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פינות מעוגלות 20">
            <a:extLst>
              <a:ext uri="{FF2B5EF4-FFF2-40B4-BE49-F238E27FC236}">
                <a16:creationId xmlns:a16="http://schemas.microsoft.com/office/drawing/2014/main" xmlns="" id="{EBF4CFE6-AFC6-4E7C-AD44-D54BF23F3F25}"/>
              </a:ext>
            </a:extLst>
          </p:cNvPr>
          <p:cNvSpPr/>
          <p:nvPr/>
        </p:nvSpPr>
        <p:spPr>
          <a:xfrm>
            <a:off x="4246271" y="1478707"/>
            <a:ext cx="3699458" cy="4980210"/>
          </a:xfrm>
          <a:prstGeom prst="roundRect">
            <a:avLst>
              <a:gd name="adj" fmla="val 5073"/>
            </a:avLst>
          </a:prstGeom>
          <a:noFill/>
          <a:ln w="19050">
            <a:solidFill>
              <a:srgbClr val="2E6CA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פינות מעוגלות 21">
            <a:extLst>
              <a:ext uri="{FF2B5EF4-FFF2-40B4-BE49-F238E27FC236}">
                <a16:creationId xmlns:a16="http://schemas.microsoft.com/office/drawing/2014/main" xmlns="" id="{0769003B-FEE3-4D69-B3E6-34B6D705CC94}"/>
              </a:ext>
            </a:extLst>
          </p:cNvPr>
          <p:cNvSpPr/>
          <p:nvPr/>
        </p:nvSpPr>
        <p:spPr>
          <a:xfrm>
            <a:off x="8087304" y="1478707"/>
            <a:ext cx="3699458" cy="4980209"/>
          </a:xfrm>
          <a:prstGeom prst="roundRect">
            <a:avLst>
              <a:gd name="adj" fmla="val 5073"/>
            </a:avLst>
          </a:prstGeom>
          <a:noFill/>
          <a:ln w="19050">
            <a:solidFill>
              <a:srgbClr val="2E6CA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TextBox 17">
            <a:extLst>
              <a:ext uri="{FF2B5EF4-FFF2-40B4-BE49-F238E27FC236}">
                <a16:creationId xmlns:a16="http://schemas.microsoft.com/office/drawing/2014/main" xmlns="" id="{FB4D44FC-4E67-45A3-8BFE-25A310456CC8}"/>
              </a:ext>
            </a:extLst>
          </p:cNvPr>
          <p:cNvSpPr txBox="1"/>
          <p:nvPr/>
        </p:nvSpPr>
        <p:spPr>
          <a:xfrm>
            <a:off x="8084128" y="1476578"/>
            <a:ext cx="3702633" cy="1500411"/>
          </a:xfrm>
          <a:prstGeom prst="rect">
            <a:avLst/>
          </a:prstGeom>
          <a:noFill/>
        </p:spPr>
        <p:txBody>
          <a:bodyPr wrap="square" rtlCol="1">
            <a:spAutoFit/>
          </a:bodyPr>
          <a:lstStyle/>
          <a:p>
            <a:pPr algn="r" rtl="1">
              <a:lnSpc>
                <a:spcPct val="150000"/>
              </a:lnSpc>
            </a:pPr>
            <a:r>
              <a:rPr lang="he-IL" sz="1400" b="1" u="sng">
                <a:solidFill>
                  <a:srgbClr val="297EB0"/>
                </a:solidFill>
                <a:latin typeface="Heebo" panose="00000500000000000000" pitchFamily="2" charset="-79"/>
                <a:cs typeface="Heebo" panose="00000500000000000000" pitchFamily="2" charset="-79"/>
              </a:rPr>
              <a:t>לשונית אנשי קשר:</a:t>
            </a:r>
            <a:endParaRPr lang="he-IL" sz="1400" b="1">
              <a:solidFill>
                <a:srgbClr val="297EB0"/>
              </a:solidFill>
              <a:latin typeface="Heebo" panose="00000500000000000000" pitchFamily="2" charset="-79"/>
              <a:cs typeface="Heebo" panose="00000500000000000000" pitchFamily="2" charset="-79"/>
            </a:endParaRPr>
          </a:p>
          <a:p>
            <a:pPr marL="342900" indent="-342900" algn="r" rtl="1">
              <a:lnSpc>
                <a:spcPct val="150000"/>
              </a:lnSpc>
              <a:buFont typeface="Wingdings" panose="05000000000000000000" pitchFamily="2" charset="2"/>
              <a:buChar char="v"/>
            </a:pPr>
            <a:r>
              <a:rPr lang="he-IL" sz="1200">
                <a:solidFill>
                  <a:srgbClr val="297EB0"/>
                </a:solidFill>
                <a:latin typeface="Heebo" panose="00000500000000000000" pitchFamily="2" charset="-79"/>
                <a:cs typeface="Heebo" panose="00000500000000000000" pitchFamily="2" charset="-79"/>
              </a:rPr>
              <a:t>כאן תוכלו לראות את המשתמשים שבחרתם כאנשי קשר מתוך הארגון שלכם. לחיפוש אנשי קשר, הקלידו את שם המשתמש או חלק ממנו במסך החיפוש. לחצו על שם איש הקשר לקבלת תפריט.</a:t>
            </a:r>
          </a:p>
        </p:txBody>
      </p:sp>
      <p:sp>
        <p:nvSpPr>
          <p:cNvPr id="25" name="TextBox 19">
            <a:extLst>
              <a:ext uri="{FF2B5EF4-FFF2-40B4-BE49-F238E27FC236}">
                <a16:creationId xmlns:a16="http://schemas.microsoft.com/office/drawing/2014/main" xmlns="" id="{FAA132CD-E628-488F-BD71-D567210A180A}"/>
              </a:ext>
            </a:extLst>
          </p:cNvPr>
          <p:cNvSpPr txBox="1"/>
          <p:nvPr/>
        </p:nvSpPr>
        <p:spPr>
          <a:xfrm>
            <a:off x="4255796" y="1438690"/>
            <a:ext cx="3702634" cy="1800493"/>
          </a:xfrm>
          <a:prstGeom prst="rect">
            <a:avLst/>
          </a:prstGeom>
          <a:noFill/>
        </p:spPr>
        <p:txBody>
          <a:bodyPr wrap="square" rtlCol="1">
            <a:spAutoFit/>
          </a:bodyPr>
          <a:lstStyle/>
          <a:p>
            <a:pPr algn="r" rtl="1">
              <a:lnSpc>
                <a:spcPct val="150000"/>
              </a:lnSpc>
            </a:pPr>
            <a:r>
              <a:rPr lang="he-IL" sz="1400" b="1" u="sng">
                <a:solidFill>
                  <a:srgbClr val="297EB0"/>
                </a:solidFill>
                <a:latin typeface="Heebo" panose="00000500000000000000" pitchFamily="2" charset="-79"/>
                <a:cs typeface="Heebo" panose="00000500000000000000" pitchFamily="2" charset="-79"/>
              </a:rPr>
              <a:t>תפריט איש קשר:</a:t>
            </a:r>
          </a:p>
          <a:p>
            <a:pPr marL="342900" indent="-342900" algn="r" rtl="1">
              <a:lnSpc>
                <a:spcPct val="150000"/>
              </a:lnSpc>
              <a:buFont typeface="Wingdings" panose="05000000000000000000" pitchFamily="2" charset="2"/>
              <a:buChar char="v"/>
            </a:pPr>
            <a:r>
              <a:rPr lang="he-IL" sz="1200">
                <a:solidFill>
                  <a:srgbClr val="297EB0"/>
                </a:solidFill>
                <a:latin typeface="Heebo" panose="00000500000000000000" pitchFamily="2" charset="-79"/>
                <a:cs typeface="Heebo" panose="00000500000000000000" pitchFamily="2" charset="-79"/>
              </a:rPr>
              <a:t>כאן תוכלו להקים שיחה פרטית או להתכתב (צ'אט) עם אנשי הקשר.</a:t>
            </a:r>
          </a:p>
          <a:p>
            <a:pPr marL="342900" indent="-342900" algn="r" rtl="1">
              <a:lnSpc>
                <a:spcPct val="150000"/>
              </a:lnSpc>
              <a:buFont typeface="Wingdings" panose="05000000000000000000" pitchFamily="2" charset="2"/>
              <a:buChar char="v"/>
            </a:pPr>
            <a:r>
              <a:rPr lang="he-IL" sz="1200">
                <a:solidFill>
                  <a:srgbClr val="297EB0"/>
                </a:solidFill>
                <a:latin typeface="Heebo" panose="00000500000000000000" pitchFamily="2" charset="-79"/>
                <a:cs typeface="Heebo" panose="00000500000000000000" pitchFamily="2" charset="-79"/>
              </a:rPr>
              <a:t>ניתן גם להציג איש קשר על המפה.</a:t>
            </a:r>
          </a:p>
          <a:p>
            <a:pPr marL="342900" indent="-342900" algn="r" rtl="1">
              <a:lnSpc>
                <a:spcPct val="150000"/>
              </a:lnSpc>
              <a:buFont typeface="Wingdings" panose="05000000000000000000" pitchFamily="2" charset="2"/>
              <a:buChar char="v"/>
            </a:pPr>
            <a:r>
              <a:rPr lang="he-IL" sz="1200">
                <a:solidFill>
                  <a:srgbClr val="297EB0"/>
                </a:solidFill>
                <a:latin typeface="Heebo" panose="00000500000000000000" pitchFamily="2" charset="-79"/>
                <a:cs typeface="Heebo" panose="00000500000000000000" pitchFamily="2" charset="-79"/>
              </a:rPr>
              <a:t>הוספת משתמש לרשימת אנשי הקשר הקבועה - ע"י לחיצה על סימול הכוכב.</a:t>
            </a:r>
          </a:p>
        </p:txBody>
      </p:sp>
      <p:sp>
        <p:nvSpPr>
          <p:cNvPr id="27" name="TextBox 30">
            <a:extLst>
              <a:ext uri="{FF2B5EF4-FFF2-40B4-BE49-F238E27FC236}">
                <a16:creationId xmlns:a16="http://schemas.microsoft.com/office/drawing/2014/main" xmlns="" id="{6783C16D-B045-4B04-A108-A2A8F00AE079}"/>
              </a:ext>
            </a:extLst>
          </p:cNvPr>
          <p:cNvSpPr txBox="1"/>
          <p:nvPr/>
        </p:nvSpPr>
        <p:spPr>
          <a:xfrm>
            <a:off x="435373" y="1476578"/>
            <a:ext cx="3539943" cy="1246495"/>
          </a:xfrm>
          <a:prstGeom prst="rect">
            <a:avLst/>
          </a:prstGeom>
          <a:noFill/>
        </p:spPr>
        <p:txBody>
          <a:bodyPr wrap="square" rtlCol="1">
            <a:spAutoFit/>
          </a:bodyPr>
          <a:lstStyle/>
          <a:p>
            <a:pPr algn="r" rtl="1">
              <a:lnSpc>
                <a:spcPct val="150000"/>
              </a:lnSpc>
            </a:pPr>
            <a:r>
              <a:rPr lang="he-IL" sz="1400" b="1" u="sng">
                <a:solidFill>
                  <a:srgbClr val="297EB0"/>
                </a:solidFill>
                <a:latin typeface="Heebo" panose="00000500000000000000" pitchFamily="2" charset="-79"/>
                <a:cs typeface="Heebo" panose="00000500000000000000" pitchFamily="2" charset="-79"/>
              </a:rPr>
              <a:t>מסך שיחה אישית:</a:t>
            </a:r>
            <a:endParaRPr lang="he-IL" sz="1400" b="1">
              <a:solidFill>
                <a:srgbClr val="297EB0"/>
              </a:solidFill>
              <a:latin typeface="Heebo" panose="00000500000000000000" pitchFamily="2" charset="-79"/>
              <a:cs typeface="Heebo" panose="00000500000000000000" pitchFamily="2" charset="-79"/>
            </a:endParaRPr>
          </a:p>
          <a:p>
            <a:pPr marL="342900" indent="-342900" algn="r" rtl="1">
              <a:lnSpc>
                <a:spcPct val="150000"/>
              </a:lnSpc>
              <a:buFont typeface="Wingdings" panose="05000000000000000000" pitchFamily="2" charset="2"/>
              <a:buChar char="v"/>
            </a:pPr>
            <a:r>
              <a:rPr lang="he-IL" sz="1200">
                <a:solidFill>
                  <a:srgbClr val="297EB0"/>
                </a:solidFill>
                <a:latin typeface="Heebo" panose="00000500000000000000" pitchFamily="2" charset="-79"/>
                <a:cs typeface="Heebo" panose="00000500000000000000" pitchFamily="2" charset="-79"/>
              </a:rPr>
              <a:t>המסך נפתח כאשר מוקמת שיחה פרטית או קבוצה דינמית (אד הוק)</a:t>
            </a:r>
            <a:r>
              <a:rPr lang="en-US" sz="1200">
                <a:solidFill>
                  <a:srgbClr val="297EB0"/>
                </a:solidFill>
                <a:latin typeface="Heebo" panose="00000500000000000000" pitchFamily="2" charset="-79"/>
                <a:cs typeface="Heebo" panose="00000500000000000000" pitchFamily="2" charset="-79"/>
              </a:rPr>
              <a:t> </a:t>
            </a:r>
            <a:r>
              <a:rPr lang="he-IL" sz="1200">
                <a:solidFill>
                  <a:srgbClr val="297EB0"/>
                </a:solidFill>
                <a:latin typeface="Heebo" panose="00000500000000000000" pitchFamily="2" charset="-79"/>
                <a:cs typeface="Heebo" panose="00000500000000000000" pitchFamily="2" charset="-79"/>
              </a:rPr>
              <a:t>עם מספר אנשי קשר. בסיומה יחזור היישום למסך הקודם.</a:t>
            </a:r>
          </a:p>
        </p:txBody>
      </p:sp>
      <p:pic>
        <p:nvPicPr>
          <p:cNvPr id="2051" name="Picture 3" descr="C:\Users\ps\OneDrive\Documents\Product Mgmt\Drawings\887+ Screenshots Hashcal\תיבת דו-שיח פרטית.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047" y="2778930"/>
            <a:ext cx="1968544" cy="3280906"/>
          </a:xfrm>
          <a:prstGeom prst="rect">
            <a:avLst/>
          </a:prstGeom>
          <a:noFill/>
          <a:extLst>
            <a:ext uri="{909E8E84-426E-40DD-AFC4-6F175D3DCCD1}">
              <a14:hiddenFill xmlns:a14="http://schemas.microsoft.com/office/drawing/2010/main">
                <a:solidFill>
                  <a:srgbClr val="FFFFFF"/>
                </a:solidFill>
              </a14:hiddenFill>
            </a:ext>
          </a:extLst>
        </p:spPr>
      </p:pic>
      <p:sp>
        <p:nvSpPr>
          <p:cNvPr id="26" name="אליפסה 64">
            <a:extLst>
              <a:ext uri="{FF2B5EF4-FFF2-40B4-BE49-F238E27FC236}">
                <a16:creationId xmlns:a16="http://schemas.microsoft.com/office/drawing/2014/main" xmlns="" id="{37577E42-A0C2-4085-A743-59B4CA78485B}"/>
              </a:ext>
            </a:extLst>
          </p:cNvPr>
          <p:cNvSpPr/>
          <p:nvPr/>
        </p:nvSpPr>
        <p:spPr>
          <a:xfrm>
            <a:off x="3144606" y="1197012"/>
            <a:ext cx="5902782" cy="68235"/>
          </a:xfrm>
          <a:prstGeom prst="ellipse">
            <a:avLst/>
          </a:prstGeom>
          <a:solidFill>
            <a:srgbClr val="176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6">
            <a:extLst>
              <a:ext uri="{FF2B5EF4-FFF2-40B4-BE49-F238E27FC236}">
                <a16:creationId xmlns:a16="http://schemas.microsoft.com/office/drawing/2014/main" xmlns="" id="{25AD22A8-FF5F-41FB-B6A8-1AD18EE56FED}"/>
              </a:ext>
            </a:extLst>
          </p:cNvPr>
          <p:cNvSpPr/>
          <p:nvPr/>
        </p:nvSpPr>
        <p:spPr>
          <a:xfrm>
            <a:off x="3148013" y="3462337"/>
            <a:ext cx="700088" cy="71437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100">
                <a:solidFill>
                  <a:srgbClr val="17649B"/>
                </a:solidFill>
              </a:rPr>
              <a:t>שמות משתתפי השיחה</a:t>
            </a:r>
          </a:p>
        </p:txBody>
      </p:sp>
      <p:cxnSp>
        <p:nvCxnSpPr>
          <p:cNvPr id="19" name="מחבר חץ ישר 26">
            <a:extLst>
              <a:ext uri="{FF2B5EF4-FFF2-40B4-BE49-F238E27FC236}">
                <a16:creationId xmlns:a16="http://schemas.microsoft.com/office/drawing/2014/main" xmlns="" id="{0DEB6634-3AC0-46DC-BCCE-261C9F6E5DA9}"/>
              </a:ext>
            </a:extLst>
          </p:cNvPr>
          <p:cNvCxnSpPr>
            <a:cxnSpLocks/>
          </p:cNvCxnSpPr>
          <p:nvPr/>
        </p:nvCxnSpPr>
        <p:spPr>
          <a:xfrm flipH="1">
            <a:off x="2870841" y="3736436"/>
            <a:ext cx="253385"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132355" y="3234242"/>
            <a:ext cx="2090916" cy="3205482"/>
            <a:chOff x="5132355" y="3234242"/>
            <a:chExt cx="2090916" cy="3205482"/>
          </a:xfrm>
        </p:grpSpPr>
        <p:pic>
          <p:nvPicPr>
            <p:cNvPr id="7" name="תמונה 6" descr="תמונה שמכילה טקסט, חוץ, צילום מסך&#10;&#10;התיאור נוצר באופן אוטומטי">
              <a:extLst>
                <a:ext uri="{FF2B5EF4-FFF2-40B4-BE49-F238E27FC236}">
                  <a16:creationId xmlns:a16="http://schemas.microsoft.com/office/drawing/2014/main" xmlns="" id="{7DBEBB30-ABDB-46E1-B120-96D4FF94DA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2355" y="3234242"/>
              <a:ext cx="1927284" cy="3205482"/>
            </a:xfrm>
            <a:prstGeom prst="rect">
              <a:avLst/>
            </a:prstGeom>
          </p:spPr>
        </p:pic>
        <p:sp>
          <p:nvSpPr>
            <p:cNvPr id="24" name="Down Arrow 23"/>
            <p:cNvSpPr/>
            <p:nvPr/>
          </p:nvSpPr>
          <p:spPr>
            <a:xfrm rot="5400000">
              <a:off x="6986119" y="4236574"/>
              <a:ext cx="215422" cy="258882"/>
            </a:xfrm>
            <a:prstGeom prst="downArrow">
              <a:avLst/>
            </a:prstGeom>
            <a:solidFill>
              <a:schemeClr val="accent2"/>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10" name="Group 9"/>
          <p:cNvGrpSpPr/>
          <p:nvPr/>
        </p:nvGrpSpPr>
        <p:grpSpPr>
          <a:xfrm>
            <a:off x="9191295" y="3146335"/>
            <a:ext cx="1631630" cy="3251855"/>
            <a:chOff x="9191295" y="3146335"/>
            <a:chExt cx="1631630" cy="3251855"/>
          </a:xfrm>
        </p:grpSpPr>
        <p:pic>
          <p:nvPicPr>
            <p:cNvPr id="3" name="תמונה 2">
              <a:extLst>
                <a:ext uri="{FF2B5EF4-FFF2-40B4-BE49-F238E27FC236}">
                  <a16:creationId xmlns:a16="http://schemas.microsoft.com/office/drawing/2014/main" xmlns="" id="{71D7714D-7164-478B-9C1B-3A22CB1CFE5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902"/>
            <a:stretch/>
          </p:blipFill>
          <p:spPr>
            <a:xfrm>
              <a:off x="9191295" y="3275776"/>
              <a:ext cx="1631630" cy="3122414"/>
            </a:xfrm>
            <a:prstGeom prst="rect">
              <a:avLst/>
            </a:prstGeom>
          </p:spPr>
        </p:pic>
        <p:sp>
          <p:nvSpPr>
            <p:cNvPr id="28" name="Down Arrow 27"/>
            <p:cNvSpPr/>
            <p:nvPr/>
          </p:nvSpPr>
          <p:spPr>
            <a:xfrm>
              <a:off x="10315106" y="3146335"/>
              <a:ext cx="215422" cy="258882"/>
            </a:xfrm>
            <a:prstGeom prst="downArrow">
              <a:avLst/>
            </a:prstGeom>
            <a:solidFill>
              <a:schemeClr val="accent2"/>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pic>
        <p:nvPicPr>
          <p:cNvPr id="29" name="תמונה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0668"/>
            <a:ext cx="2337955" cy="754026"/>
          </a:xfrm>
          <a:prstGeom prst="rect">
            <a:avLst/>
          </a:prstGeom>
        </p:spPr>
      </p:pic>
    </p:spTree>
    <p:extLst>
      <p:ext uri="{BB962C8B-B14F-4D97-AF65-F5344CB8AC3E}">
        <p14:creationId xmlns:p14="http://schemas.microsoft.com/office/powerpoint/2010/main" val="2979522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xmlns="" id="{75CCECF3-92A9-48F7-BD4B-C07C3DA28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59836"/>
            <a:ext cx="12191999" cy="798163"/>
          </a:xfrm>
          <a:prstGeom prst="rect">
            <a:avLst/>
          </a:prstGeom>
        </p:spPr>
      </p:pic>
      <p:pic>
        <p:nvPicPr>
          <p:cNvPr id="5" name="תמונה 4">
            <a:extLst>
              <a:ext uri="{FF2B5EF4-FFF2-40B4-BE49-F238E27FC236}">
                <a16:creationId xmlns:a16="http://schemas.microsoft.com/office/drawing/2014/main" xmlns="" id="{EDC9B0B5-B9E2-4555-B734-E1A42C024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1"/>
            <a:ext cx="12192000" cy="798163"/>
          </a:xfrm>
          <a:prstGeom prst="rect">
            <a:avLst/>
          </a:prstGeom>
        </p:spPr>
      </p:pic>
      <p:sp>
        <p:nvSpPr>
          <p:cNvPr id="64" name="תיבת טקסט 63">
            <a:extLst>
              <a:ext uri="{FF2B5EF4-FFF2-40B4-BE49-F238E27FC236}">
                <a16:creationId xmlns:a16="http://schemas.microsoft.com/office/drawing/2014/main" xmlns="" id="{62A3FA7A-E496-434B-98A7-2A7158CF7377}"/>
              </a:ext>
            </a:extLst>
          </p:cNvPr>
          <p:cNvSpPr txBox="1"/>
          <p:nvPr/>
        </p:nvSpPr>
        <p:spPr>
          <a:xfrm>
            <a:off x="2" y="729327"/>
            <a:ext cx="12191998" cy="523220"/>
          </a:xfrm>
          <a:prstGeom prst="rect">
            <a:avLst/>
          </a:prstGeom>
          <a:noFill/>
        </p:spPr>
        <p:txBody>
          <a:bodyPr wrap="square" rtlCol="1">
            <a:spAutoFit/>
          </a:bodyPr>
          <a:lstStyle/>
          <a:p>
            <a:pPr algn="ctr"/>
            <a:r>
              <a:rPr lang="he-IL" sz="2800" b="1">
                <a:solidFill>
                  <a:srgbClr val="17649B"/>
                </a:solidFill>
                <a:effectLst>
                  <a:outerShdw blurRad="38100" dist="38100" dir="2700000" algn="tl">
                    <a:srgbClr val="000000">
                      <a:alpha val="43137"/>
                    </a:srgbClr>
                  </a:outerShdw>
                </a:effectLst>
                <a:latin typeface="Heebo" panose="00000500000000000000" pitchFamily="2" charset="-79"/>
                <a:cs typeface="Heebo" panose="00000500000000000000" pitchFamily="2" charset="-79"/>
              </a:rPr>
              <a:t>סוגי קבוצות דיבור</a:t>
            </a:r>
            <a:endParaRPr lang="he-IL" sz="2800" b="1">
              <a:solidFill>
                <a:srgbClr val="17649B"/>
              </a:solidFill>
              <a:effectLst>
                <a:outerShdw blurRad="38100" dist="38100" dir="2700000" algn="tl">
                  <a:srgbClr val="000000">
                    <a:alpha val="43137"/>
                  </a:srgbClr>
                </a:outerShdw>
              </a:effectLst>
              <a:cs typeface="Heebo" panose="00000500000000000000" pitchFamily="2" charset="-79"/>
            </a:endParaRPr>
          </a:p>
        </p:txBody>
      </p:sp>
      <p:sp>
        <p:nvSpPr>
          <p:cNvPr id="65" name="אליפסה 64">
            <a:extLst>
              <a:ext uri="{FF2B5EF4-FFF2-40B4-BE49-F238E27FC236}">
                <a16:creationId xmlns:a16="http://schemas.microsoft.com/office/drawing/2014/main" xmlns="" id="{37577E42-A0C2-4085-A743-59B4CA78485B}"/>
              </a:ext>
            </a:extLst>
          </p:cNvPr>
          <p:cNvSpPr/>
          <p:nvPr/>
        </p:nvSpPr>
        <p:spPr>
          <a:xfrm>
            <a:off x="4581467" y="1184312"/>
            <a:ext cx="3029060" cy="68235"/>
          </a:xfrm>
          <a:prstGeom prst="ellipse">
            <a:avLst/>
          </a:prstGeom>
          <a:solidFill>
            <a:srgbClr val="176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17">
            <a:extLst>
              <a:ext uri="{FF2B5EF4-FFF2-40B4-BE49-F238E27FC236}">
                <a16:creationId xmlns:a16="http://schemas.microsoft.com/office/drawing/2014/main" xmlns="" id="{2CB4CB75-5457-4C3E-A071-5FC4A794EBC5}"/>
              </a:ext>
            </a:extLst>
          </p:cNvPr>
          <p:cNvSpPr txBox="1"/>
          <p:nvPr/>
        </p:nvSpPr>
        <p:spPr>
          <a:xfrm>
            <a:off x="5049520" y="1638696"/>
            <a:ext cx="6786880" cy="4939814"/>
          </a:xfrm>
          <a:prstGeom prst="rect">
            <a:avLst/>
          </a:prstGeom>
          <a:noFill/>
        </p:spPr>
        <p:txBody>
          <a:bodyPr wrap="square" rtlCol="1">
            <a:spAutoFit/>
          </a:bodyPr>
          <a:lstStyle/>
          <a:p>
            <a:pPr marL="285750" indent="-285750" algn="r" rtl="1">
              <a:lnSpc>
                <a:spcPct val="150000"/>
              </a:lnSpc>
              <a:buFont typeface="Wingdings" panose="05000000000000000000" pitchFamily="2" charset="2"/>
              <a:buChar char="v"/>
            </a:pPr>
            <a:r>
              <a:rPr lang="he-IL" sz="1500">
                <a:solidFill>
                  <a:srgbClr val="297EB0"/>
                </a:solidFill>
                <a:latin typeface="Heebo" panose="00000500000000000000" pitchFamily="2" charset="-79"/>
                <a:cs typeface="Heebo" panose="00000500000000000000" pitchFamily="2" charset="-79"/>
              </a:rPr>
              <a:t>שימו לב, ישנן קבוצות שהוגדרו על ידי מנהל המערכת כ:</a:t>
            </a:r>
          </a:p>
          <a:p>
            <a:pPr marL="742950" lvl="1" indent="-285750">
              <a:lnSpc>
                <a:spcPct val="150000"/>
              </a:lnSpc>
              <a:buFont typeface="Wingdings" panose="05000000000000000000" pitchFamily="2" charset="2"/>
              <a:buChar char="ü"/>
            </a:pPr>
            <a:r>
              <a:rPr lang="he-IL" sz="1500" b="1">
                <a:solidFill>
                  <a:srgbClr val="297EB0"/>
                </a:solidFill>
                <a:latin typeface="Heebo" panose="00000500000000000000" pitchFamily="2" charset="-79"/>
                <a:cs typeface="Heebo" panose="00000500000000000000" pitchFamily="2" charset="-79"/>
              </a:rPr>
              <a:t>נעולות</a:t>
            </a:r>
            <a:r>
              <a:rPr lang="he-IL" sz="1500">
                <a:solidFill>
                  <a:srgbClr val="297EB0"/>
                </a:solidFill>
                <a:latin typeface="Heebo" panose="00000500000000000000" pitchFamily="2" charset="-79"/>
                <a:cs typeface="Heebo" panose="00000500000000000000" pitchFamily="2" charset="-79"/>
              </a:rPr>
              <a:t> (סימן עם עין) – רק חברי הקבוצה יכולים להצטרף אליה כדי להאזין או לשדר.</a:t>
            </a:r>
          </a:p>
          <a:p>
            <a:pPr marL="742950" lvl="1" indent="-285750">
              <a:lnSpc>
                <a:spcPct val="150000"/>
              </a:lnSpc>
              <a:buFont typeface="Wingdings" panose="05000000000000000000" pitchFamily="2" charset="2"/>
              <a:buChar char="ü"/>
            </a:pPr>
            <a:r>
              <a:rPr lang="he-IL" sz="1500" b="1">
                <a:solidFill>
                  <a:srgbClr val="297EB0"/>
                </a:solidFill>
                <a:latin typeface="Heebo" panose="00000500000000000000" pitchFamily="2" charset="-79"/>
                <a:cs typeface="Heebo" panose="00000500000000000000" pitchFamily="2" charset="-79"/>
              </a:rPr>
              <a:t>ציבוריות</a:t>
            </a:r>
            <a:r>
              <a:rPr lang="he-IL" sz="1500">
                <a:solidFill>
                  <a:srgbClr val="297EB0"/>
                </a:solidFill>
                <a:latin typeface="Heebo" panose="00000500000000000000" pitchFamily="2" charset="-79"/>
                <a:cs typeface="Heebo" panose="00000500000000000000" pitchFamily="2" charset="-79"/>
              </a:rPr>
              <a:t> (מנעול פתוח) - כל חבר בארגון יכול להצטרף או לעזוב את הקבוצה בכל עת כדי להאזין או לשדר. </a:t>
            </a:r>
          </a:p>
          <a:p>
            <a:pPr marL="742950" lvl="1" indent="-285750">
              <a:lnSpc>
                <a:spcPct val="150000"/>
              </a:lnSpc>
              <a:buFont typeface="Wingdings" panose="05000000000000000000" pitchFamily="2" charset="2"/>
              <a:buChar char="ü"/>
            </a:pPr>
            <a:r>
              <a:rPr lang="he-IL" sz="1500" b="1">
                <a:solidFill>
                  <a:srgbClr val="297EB0"/>
                </a:solidFill>
                <a:latin typeface="Heebo" panose="00000500000000000000" pitchFamily="2" charset="-79"/>
                <a:cs typeface="Heebo" panose="00000500000000000000" pitchFamily="2" charset="-79"/>
              </a:rPr>
              <a:t>פרטיות</a:t>
            </a:r>
            <a:r>
              <a:rPr lang="he-IL" sz="1500">
                <a:solidFill>
                  <a:srgbClr val="297EB0"/>
                </a:solidFill>
                <a:latin typeface="Heebo" panose="00000500000000000000" pitchFamily="2" charset="-79"/>
                <a:cs typeface="Heebo" panose="00000500000000000000" pitchFamily="2" charset="-79"/>
              </a:rPr>
              <a:t> (מנעול סגור) - קבוצה שהוקמה על גבי המכשיר של המשתמש או בעמדת המוקדן ורק לו יש הרשאות לצירוף משתתפים או נידויים מהקבוצה. </a:t>
            </a:r>
          </a:p>
          <a:p>
            <a:pPr marL="742950" lvl="1" indent="-285750">
              <a:lnSpc>
                <a:spcPct val="150000"/>
              </a:lnSpc>
              <a:buFont typeface="Wingdings" panose="05000000000000000000" pitchFamily="2" charset="2"/>
              <a:buChar char="ü"/>
            </a:pPr>
            <a:r>
              <a:rPr lang="he-IL" sz="1500" b="1">
                <a:solidFill>
                  <a:srgbClr val="297EB0"/>
                </a:solidFill>
                <a:latin typeface="Heebo" panose="00000500000000000000" pitchFamily="2" charset="-79"/>
                <a:cs typeface="Heebo" panose="00000500000000000000" pitchFamily="2" charset="-79"/>
              </a:rPr>
              <a:t>שיחת ועידה</a:t>
            </a:r>
            <a:r>
              <a:rPr lang="he-IL" sz="1500">
                <a:solidFill>
                  <a:srgbClr val="297EB0"/>
                </a:solidFill>
                <a:latin typeface="Heebo" panose="00000500000000000000" pitchFamily="2" charset="-79"/>
                <a:cs typeface="Heebo" panose="00000500000000000000" pitchFamily="2" charset="-79"/>
              </a:rPr>
              <a:t> (סימן של ברק) – קבוצה נעולה בעדיפות גבוהה . יוזם השיחה למעשה חוטף את חברי הקבוצה משיחות אחרות אל השיחה הזאת ורצפת הדיבור שייכת לו עד שהוא עוזב את כתפור השידור. עם סיום השיחה, משתתפיה מוחזרים באופן אוטומטי לשיחות הקודמת בהן השתתפו (אם הן עדיין קיימות). </a:t>
            </a:r>
          </a:p>
          <a:p>
            <a:pPr marL="285750" indent="-285750" algn="r" rtl="1">
              <a:lnSpc>
                <a:spcPct val="150000"/>
              </a:lnSpc>
              <a:buFont typeface="Wingdings" panose="05000000000000000000" pitchFamily="2" charset="2"/>
              <a:buChar char="v"/>
            </a:pPr>
            <a:r>
              <a:rPr lang="he-IL" sz="1500">
                <a:solidFill>
                  <a:srgbClr val="297EB0"/>
                </a:solidFill>
                <a:latin typeface="Heebo" panose="00000500000000000000" pitchFamily="2" charset="-79"/>
                <a:cs typeface="Heebo" panose="00000500000000000000" pitchFamily="2" charset="-79"/>
              </a:rPr>
              <a:t>מנהל המערכת יכול להאציל הרשאות ניהול של קבוצות מסוימות למוקדנים או למנהלים אחרים בארגון. </a:t>
            </a:r>
          </a:p>
        </p:txBody>
      </p:sp>
      <p:sp>
        <p:nvSpPr>
          <p:cNvPr id="16" name="תיבת טקסט 15">
            <a:extLst>
              <a:ext uri="{FF2B5EF4-FFF2-40B4-BE49-F238E27FC236}">
                <a16:creationId xmlns:a16="http://schemas.microsoft.com/office/drawing/2014/main" xmlns="" id="{5380C911-55EB-4891-B74D-59EAA0ECD3B3}"/>
              </a:ext>
            </a:extLst>
          </p:cNvPr>
          <p:cNvSpPr txBox="1"/>
          <p:nvPr/>
        </p:nvSpPr>
        <p:spPr>
          <a:xfrm>
            <a:off x="2076461" y="3820857"/>
            <a:ext cx="1901372" cy="646331"/>
          </a:xfrm>
          <a:prstGeom prst="rect">
            <a:avLst/>
          </a:prstGeom>
          <a:noFill/>
        </p:spPr>
        <p:txBody>
          <a:bodyPr wrap="square" rtlCol="1">
            <a:spAutoFit/>
          </a:bodyPr>
          <a:lstStyle/>
          <a:p>
            <a:r>
              <a:rPr lang="he-IL"/>
              <a:t>להחליף לתמונה מגיא – סוג קבוצה</a:t>
            </a:r>
          </a:p>
        </p:txBody>
      </p:sp>
      <p:pic>
        <p:nvPicPr>
          <p:cNvPr id="3" name="תמונה 2">
            <a:extLst>
              <a:ext uri="{FF2B5EF4-FFF2-40B4-BE49-F238E27FC236}">
                <a16:creationId xmlns:a16="http://schemas.microsoft.com/office/drawing/2014/main" xmlns="" id="{8A76AEA3-F75F-41A0-9446-65B3E01804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5658" y="1638696"/>
            <a:ext cx="2852041" cy="4743551"/>
          </a:xfrm>
          <a:prstGeom prst="rect">
            <a:avLst/>
          </a:prstGeom>
        </p:spPr>
      </p:pic>
      <p:pic>
        <p:nvPicPr>
          <p:cNvPr id="10" name="תמונה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0668"/>
            <a:ext cx="2337955" cy="754026"/>
          </a:xfrm>
          <a:prstGeom prst="rect">
            <a:avLst/>
          </a:prstGeom>
        </p:spPr>
      </p:pic>
    </p:spTree>
    <p:extLst>
      <p:ext uri="{BB962C8B-B14F-4D97-AF65-F5344CB8AC3E}">
        <p14:creationId xmlns:p14="http://schemas.microsoft.com/office/powerpoint/2010/main" val="2821288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xmlns="" id="{75CCECF3-92A9-48F7-BD4B-C07C3DA28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59836"/>
            <a:ext cx="12191999" cy="798163"/>
          </a:xfrm>
          <a:prstGeom prst="rect">
            <a:avLst/>
          </a:prstGeom>
        </p:spPr>
      </p:pic>
      <p:pic>
        <p:nvPicPr>
          <p:cNvPr id="5" name="תמונה 4">
            <a:extLst>
              <a:ext uri="{FF2B5EF4-FFF2-40B4-BE49-F238E27FC236}">
                <a16:creationId xmlns:a16="http://schemas.microsoft.com/office/drawing/2014/main" xmlns="" id="{EDC9B0B5-B9E2-4555-B734-E1A42C024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1"/>
            <a:ext cx="12192000" cy="798163"/>
          </a:xfrm>
          <a:prstGeom prst="rect">
            <a:avLst/>
          </a:prstGeom>
        </p:spPr>
      </p:pic>
      <p:sp>
        <p:nvSpPr>
          <p:cNvPr id="64" name="תיבת טקסט 63">
            <a:extLst>
              <a:ext uri="{FF2B5EF4-FFF2-40B4-BE49-F238E27FC236}">
                <a16:creationId xmlns:a16="http://schemas.microsoft.com/office/drawing/2014/main" xmlns="" id="{62A3FA7A-E496-434B-98A7-2A7158CF7377}"/>
              </a:ext>
            </a:extLst>
          </p:cNvPr>
          <p:cNvSpPr txBox="1"/>
          <p:nvPr/>
        </p:nvSpPr>
        <p:spPr>
          <a:xfrm>
            <a:off x="2" y="729327"/>
            <a:ext cx="12191998" cy="523220"/>
          </a:xfrm>
          <a:prstGeom prst="rect">
            <a:avLst/>
          </a:prstGeom>
          <a:noFill/>
        </p:spPr>
        <p:txBody>
          <a:bodyPr wrap="square" rtlCol="1">
            <a:spAutoFit/>
          </a:bodyPr>
          <a:lstStyle/>
          <a:p>
            <a:pPr algn="ctr"/>
            <a:r>
              <a:rPr lang="he-IL" sz="2800" b="1">
                <a:solidFill>
                  <a:srgbClr val="17649B"/>
                </a:solidFill>
                <a:effectLst>
                  <a:outerShdw blurRad="38100" dist="38100" dir="2700000" algn="tl">
                    <a:srgbClr val="000000">
                      <a:alpha val="43137"/>
                    </a:srgbClr>
                  </a:outerShdw>
                </a:effectLst>
                <a:latin typeface="Heebo" panose="00000500000000000000" pitchFamily="2" charset="-79"/>
                <a:cs typeface="Heebo" panose="00000500000000000000" pitchFamily="2" charset="-79"/>
              </a:rPr>
              <a:t>הקמת קבוצה דינמית – </a:t>
            </a:r>
            <a:r>
              <a:rPr lang="en-US" sz="2800" b="1">
                <a:solidFill>
                  <a:srgbClr val="17649B"/>
                </a:solidFill>
                <a:effectLst>
                  <a:outerShdw blurRad="38100" dist="38100" dir="2700000" algn="tl">
                    <a:srgbClr val="000000">
                      <a:alpha val="43137"/>
                    </a:srgbClr>
                  </a:outerShdw>
                </a:effectLst>
                <a:latin typeface="Heebo" panose="00000500000000000000" pitchFamily="2" charset="-79"/>
                <a:cs typeface="Heebo" panose="00000500000000000000" pitchFamily="2" charset="-79"/>
              </a:rPr>
              <a:t>Ad Hoc</a:t>
            </a:r>
            <a:endParaRPr lang="he-IL" sz="2800" b="1">
              <a:solidFill>
                <a:srgbClr val="17649B"/>
              </a:solidFill>
              <a:effectLst>
                <a:outerShdw blurRad="38100" dist="38100" dir="2700000" algn="tl">
                  <a:srgbClr val="000000">
                    <a:alpha val="43137"/>
                  </a:srgbClr>
                </a:outerShdw>
              </a:effectLst>
              <a:cs typeface="Heebo" panose="00000500000000000000" pitchFamily="2" charset="-79"/>
            </a:endParaRPr>
          </a:p>
        </p:txBody>
      </p:sp>
      <p:sp>
        <p:nvSpPr>
          <p:cNvPr id="65" name="אליפסה 64">
            <a:extLst>
              <a:ext uri="{FF2B5EF4-FFF2-40B4-BE49-F238E27FC236}">
                <a16:creationId xmlns:a16="http://schemas.microsoft.com/office/drawing/2014/main" xmlns="" id="{37577E42-A0C2-4085-A743-59B4CA78485B}"/>
              </a:ext>
            </a:extLst>
          </p:cNvPr>
          <p:cNvSpPr/>
          <p:nvPr/>
        </p:nvSpPr>
        <p:spPr>
          <a:xfrm>
            <a:off x="3412915" y="1184312"/>
            <a:ext cx="5366165" cy="68235"/>
          </a:xfrm>
          <a:prstGeom prst="ellipse">
            <a:avLst/>
          </a:prstGeom>
          <a:solidFill>
            <a:srgbClr val="176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TextBox 11">
            <a:extLst>
              <a:ext uri="{FF2B5EF4-FFF2-40B4-BE49-F238E27FC236}">
                <a16:creationId xmlns:a16="http://schemas.microsoft.com/office/drawing/2014/main" xmlns="" id="{7C0BBE07-9E42-4636-B322-780C77441220}"/>
              </a:ext>
            </a:extLst>
          </p:cNvPr>
          <p:cNvSpPr txBox="1"/>
          <p:nvPr/>
        </p:nvSpPr>
        <p:spPr>
          <a:xfrm>
            <a:off x="5238152" y="1362330"/>
            <a:ext cx="6717874" cy="5027017"/>
          </a:xfrm>
          <a:prstGeom prst="rect">
            <a:avLst/>
          </a:prstGeom>
          <a:noFill/>
        </p:spPr>
        <p:txBody>
          <a:bodyPr wrap="square" rtlCol="1">
            <a:spAutoFit/>
          </a:bodyPr>
          <a:lstStyle/>
          <a:p>
            <a:pPr>
              <a:lnSpc>
                <a:spcPct val="150000"/>
              </a:lnSpc>
            </a:pPr>
            <a:r>
              <a:rPr lang="he-IL" dirty="0">
                <a:solidFill>
                  <a:srgbClr val="1E6EA3"/>
                </a:solidFill>
                <a:latin typeface="Heebo" panose="00000500000000000000" pitchFamily="2" charset="-79"/>
                <a:cs typeface="Heebo" panose="00000500000000000000" pitchFamily="2" charset="-79"/>
              </a:rPr>
              <a:t>קבוצה שיחה דינמית ניתן להקים באופן הבא:</a:t>
            </a:r>
          </a:p>
          <a:p>
            <a:pPr marL="285750" indent="-285750">
              <a:lnSpc>
                <a:spcPct val="150000"/>
              </a:lnSpc>
              <a:buFont typeface="Wingdings" panose="05000000000000000000" pitchFamily="2" charset="2"/>
              <a:buChar char="v"/>
            </a:pPr>
            <a:r>
              <a:rPr lang="he-IL" dirty="0">
                <a:solidFill>
                  <a:srgbClr val="1E6EA3"/>
                </a:solidFill>
                <a:latin typeface="Heebo" panose="00000500000000000000" pitchFamily="2" charset="-79"/>
                <a:cs typeface="Heebo" panose="00000500000000000000" pitchFamily="2" charset="-79"/>
              </a:rPr>
              <a:t>הוספת משתמשים למועדפים.</a:t>
            </a:r>
          </a:p>
          <a:p>
            <a:pPr marL="285750" indent="-285750">
              <a:lnSpc>
                <a:spcPct val="150000"/>
              </a:lnSpc>
              <a:buFont typeface="Wingdings" panose="05000000000000000000" pitchFamily="2" charset="2"/>
              <a:buChar char="v"/>
            </a:pPr>
            <a:r>
              <a:rPr lang="he-IL" dirty="0">
                <a:solidFill>
                  <a:srgbClr val="1E6EA3"/>
                </a:solidFill>
                <a:latin typeface="Heebo" panose="00000500000000000000" pitchFamily="2" charset="-79"/>
                <a:cs typeface="Heebo" panose="00000500000000000000" pitchFamily="2" charset="-79"/>
              </a:rPr>
              <a:t>בחירת המשתמשים, בלשונית אנשי הקשר      , שאיתם ברצוננו  לשוחח בקבוצה ע"י סימונם (יופיע סימן וי בקופסת הבחירה)</a:t>
            </a:r>
          </a:p>
          <a:p>
            <a:pPr marL="285750" indent="-285750">
              <a:lnSpc>
                <a:spcPct val="150000"/>
              </a:lnSpc>
              <a:buFont typeface="Wingdings" panose="05000000000000000000" pitchFamily="2" charset="2"/>
              <a:buChar char="v"/>
            </a:pPr>
            <a:r>
              <a:rPr lang="he-IL" dirty="0">
                <a:solidFill>
                  <a:srgbClr val="1E6EA3"/>
                </a:solidFill>
                <a:latin typeface="Heebo" panose="00000500000000000000" pitchFamily="2" charset="-79"/>
                <a:cs typeface="Heebo" panose="00000500000000000000" pitchFamily="2" charset="-79"/>
              </a:rPr>
              <a:t>לחיצה על לחצן </a:t>
            </a:r>
            <a:r>
              <a:rPr lang="en-US" dirty="0">
                <a:solidFill>
                  <a:srgbClr val="1E6EA3"/>
                </a:solidFill>
                <a:latin typeface="Heebo" panose="00000500000000000000" pitchFamily="2" charset="-79"/>
                <a:cs typeface="Heebo" panose="00000500000000000000" pitchFamily="2" charset="-79"/>
              </a:rPr>
              <a:t>PTT</a:t>
            </a:r>
            <a:r>
              <a:rPr lang="he-IL" dirty="0">
                <a:solidFill>
                  <a:srgbClr val="1E6EA3"/>
                </a:solidFill>
                <a:latin typeface="Heebo" panose="00000500000000000000" pitchFamily="2" charset="-79"/>
                <a:cs typeface="Heebo" panose="00000500000000000000" pitchFamily="2" charset="-79"/>
              </a:rPr>
              <a:t> במסך ולא בלחצן הפיזי בצד המכשיר תגרום להקמת השיחה (חטיפת המשתמשים משיחות אחרות בעדיפות נמוכה)</a:t>
            </a:r>
          </a:p>
          <a:p>
            <a:pPr marL="285750" indent="-285750">
              <a:lnSpc>
                <a:spcPct val="150000"/>
              </a:lnSpc>
              <a:buFont typeface="Wingdings" panose="05000000000000000000" pitchFamily="2" charset="2"/>
              <a:buChar char="v"/>
            </a:pPr>
            <a:r>
              <a:rPr lang="he-IL" dirty="0">
                <a:solidFill>
                  <a:srgbClr val="1E6EA3"/>
                </a:solidFill>
                <a:latin typeface="Heebo" panose="00000500000000000000" pitchFamily="2" charset="-79"/>
                <a:cs typeface="Heebo" panose="00000500000000000000" pitchFamily="2" charset="-79"/>
              </a:rPr>
              <a:t>לחצן ה-</a:t>
            </a:r>
            <a:r>
              <a:rPr lang="en-US" dirty="0">
                <a:solidFill>
                  <a:srgbClr val="1E6EA3"/>
                </a:solidFill>
                <a:latin typeface="Heebo" panose="00000500000000000000" pitchFamily="2" charset="-79"/>
                <a:cs typeface="Heebo" panose="00000500000000000000" pitchFamily="2" charset="-79"/>
              </a:rPr>
              <a:t>PTT </a:t>
            </a:r>
            <a:r>
              <a:rPr lang="he-IL" dirty="0">
                <a:solidFill>
                  <a:srgbClr val="1E6EA3"/>
                </a:solidFill>
                <a:latin typeface="Heebo" panose="00000500000000000000" pitchFamily="2" charset="-79"/>
                <a:cs typeface="Heebo" panose="00000500000000000000" pitchFamily="2" charset="-79"/>
              </a:rPr>
              <a:t> שבאפליקציה מיועד בלשונית זו אך ורק להקמת הקבוצה הדינמית. רק כאשר נפתח חלון דו-שיח, ניתן לשדר באמצעות לחצן ה-</a:t>
            </a:r>
            <a:r>
              <a:rPr lang="en-US" dirty="0">
                <a:solidFill>
                  <a:srgbClr val="1E6EA3"/>
                </a:solidFill>
                <a:latin typeface="Heebo" panose="00000500000000000000" pitchFamily="2" charset="-79"/>
                <a:cs typeface="Heebo" panose="00000500000000000000" pitchFamily="2" charset="-79"/>
              </a:rPr>
              <a:t>PTT </a:t>
            </a:r>
            <a:r>
              <a:rPr lang="he-IL" dirty="0">
                <a:solidFill>
                  <a:srgbClr val="1E6EA3"/>
                </a:solidFill>
                <a:latin typeface="Heebo" panose="00000500000000000000" pitchFamily="2" charset="-79"/>
                <a:cs typeface="Heebo" panose="00000500000000000000" pitchFamily="2" charset="-79"/>
              </a:rPr>
              <a:t> הפיזי בצד המכשיר​</a:t>
            </a:r>
          </a:p>
          <a:p>
            <a:pPr marL="285750" indent="-285750">
              <a:lnSpc>
                <a:spcPct val="150000"/>
              </a:lnSpc>
              <a:buFont typeface="Wingdings" panose="05000000000000000000" pitchFamily="2" charset="2"/>
              <a:buChar char="v"/>
            </a:pPr>
            <a:r>
              <a:rPr lang="he-IL" dirty="0">
                <a:solidFill>
                  <a:srgbClr val="1E6EA3"/>
                </a:solidFill>
                <a:latin typeface="Heebo" panose="00000500000000000000" pitchFamily="2" charset="-79"/>
                <a:cs typeface="Heebo" panose="00000500000000000000" pitchFamily="2" charset="-79"/>
              </a:rPr>
              <a:t>בפתיחת חלון דו-שיח ניתן לראות את רשימת אנשי הקשר שנבחרו והסטטוס שלהם: זמין, ניתק, מדבר.</a:t>
            </a:r>
          </a:p>
          <a:p>
            <a:pPr marL="285750" indent="-285750">
              <a:lnSpc>
                <a:spcPct val="150000"/>
              </a:lnSpc>
              <a:buFont typeface="Wingdings" panose="05000000000000000000" pitchFamily="2" charset="2"/>
              <a:buChar char="v"/>
            </a:pPr>
            <a:r>
              <a:rPr lang="he-IL" dirty="0">
                <a:solidFill>
                  <a:srgbClr val="1E6EA3"/>
                </a:solidFill>
                <a:latin typeface="Heebo" panose="00000500000000000000" pitchFamily="2" charset="-79"/>
                <a:cs typeface="Heebo" panose="00000500000000000000" pitchFamily="2" charset="-79"/>
              </a:rPr>
              <a:t>בסיום השיחה סימון הבחירה יעלם אוטומטית.</a:t>
            </a:r>
            <a:endParaRPr lang="en-US" dirty="0">
              <a:solidFill>
                <a:srgbClr val="1E6EA3"/>
              </a:solidFill>
              <a:latin typeface="Heebo" panose="00000500000000000000" pitchFamily="2" charset="-79"/>
              <a:cs typeface="Heebo" panose="00000500000000000000" pitchFamily="2" charset="-79"/>
            </a:endParaRPr>
          </a:p>
        </p:txBody>
      </p:sp>
      <p:pic>
        <p:nvPicPr>
          <p:cNvPr id="3" name="תמונה 2">
            <a:extLst>
              <a:ext uri="{FF2B5EF4-FFF2-40B4-BE49-F238E27FC236}">
                <a16:creationId xmlns:a16="http://schemas.microsoft.com/office/drawing/2014/main" xmlns="" id="{321614A3-00AA-48C8-B16F-C835129AEA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6232" y="1662109"/>
            <a:ext cx="2592016" cy="4311074"/>
          </a:xfrm>
          <a:prstGeom prst="rect">
            <a:avLst/>
          </a:prstGeom>
        </p:spPr>
      </p:pic>
      <p:pic>
        <p:nvPicPr>
          <p:cNvPr id="8" name="תמונה 7" descr="תמונה שמכילה טקסט, חוץ&#10;&#10;התיאור נוצר באופן אוטומטי">
            <a:extLst>
              <a:ext uri="{FF2B5EF4-FFF2-40B4-BE49-F238E27FC236}">
                <a16:creationId xmlns:a16="http://schemas.microsoft.com/office/drawing/2014/main" xmlns="" id="{639413B3-06F3-4846-9140-0271D8E52E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12" y="1662109"/>
            <a:ext cx="2592016" cy="4311074"/>
          </a:xfrm>
          <a:prstGeom prst="rect">
            <a:avLst/>
          </a:prstGeom>
        </p:spPr>
      </p:pic>
      <p:sp>
        <p:nvSpPr>
          <p:cNvPr id="10" name="Down Arrow 9"/>
          <p:cNvSpPr/>
          <p:nvPr/>
        </p:nvSpPr>
        <p:spPr>
          <a:xfrm rot="5400000">
            <a:off x="5241699" y="2826896"/>
            <a:ext cx="209679" cy="247267"/>
          </a:xfrm>
          <a:prstGeom prst="downArrow">
            <a:avLst/>
          </a:prstGeom>
          <a:solidFill>
            <a:schemeClr val="accent2"/>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 name="תמונה 1">
            <a:extLst>
              <a:ext uri="{FF2B5EF4-FFF2-40B4-BE49-F238E27FC236}">
                <a16:creationId xmlns:a16="http://schemas.microsoft.com/office/drawing/2014/main" xmlns="" id="{E30912F9-832C-4057-A922-9F94F0C75217}"/>
              </a:ext>
            </a:extLst>
          </p:cNvPr>
          <p:cNvPicPr>
            <a:picLocks noChangeAspect="1"/>
          </p:cNvPicPr>
          <p:nvPr/>
        </p:nvPicPr>
        <p:blipFill>
          <a:blip r:embed="rId5"/>
          <a:stretch>
            <a:fillRect/>
          </a:stretch>
        </p:blipFill>
        <p:spPr>
          <a:xfrm>
            <a:off x="7567924" y="2240388"/>
            <a:ext cx="266723" cy="312447"/>
          </a:xfrm>
          <a:prstGeom prst="rect">
            <a:avLst/>
          </a:prstGeom>
        </p:spPr>
      </p:pic>
      <p:pic>
        <p:nvPicPr>
          <p:cNvPr id="12" name="תמונה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0668"/>
            <a:ext cx="2337955" cy="754026"/>
          </a:xfrm>
          <a:prstGeom prst="rect">
            <a:avLst/>
          </a:prstGeom>
        </p:spPr>
      </p:pic>
    </p:spTree>
    <p:extLst>
      <p:ext uri="{BB962C8B-B14F-4D97-AF65-F5344CB8AC3E}">
        <p14:creationId xmlns:p14="http://schemas.microsoft.com/office/powerpoint/2010/main" val="1184596323"/>
      </p:ext>
    </p:extLst>
  </p:cSld>
  <p:clrMapOvr>
    <a:masterClrMapping/>
  </p:clrMapOvr>
  <p:extLst mod="1">
    <p:ext uri="{6950BFC3-D8DA-4A85-94F7-54DA5524770B}">
      <p188:commentRel xmlns="" xmlns:p188="http://schemas.microsoft.com/office/powerpoint/2018/8/main" r:id="rId7"/>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שמכילה טקסט, חוץ, צילום מסך&#10;&#10;התיאור נוצר באופן אוטומטי">
            <a:extLst>
              <a:ext uri="{FF2B5EF4-FFF2-40B4-BE49-F238E27FC236}">
                <a16:creationId xmlns:a16="http://schemas.microsoft.com/office/drawing/2014/main" xmlns="" id="{BDF6F082-2BFB-4503-B61F-3A7452C4D6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 y="1917005"/>
            <a:ext cx="2572506" cy="4278625"/>
          </a:xfrm>
          <a:prstGeom prst="rect">
            <a:avLst/>
          </a:prstGeom>
        </p:spPr>
      </p:pic>
      <p:pic>
        <p:nvPicPr>
          <p:cNvPr id="4" name="תמונה 3">
            <a:extLst>
              <a:ext uri="{FF2B5EF4-FFF2-40B4-BE49-F238E27FC236}">
                <a16:creationId xmlns:a16="http://schemas.microsoft.com/office/drawing/2014/main" xmlns="" id="{75CCECF3-92A9-48F7-BD4B-C07C3DA28B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59836"/>
            <a:ext cx="12191999" cy="798163"/>
          </a:xfrm>
          <a:prstGeom prst="rect">
            <a:avLst/>
          </a:prstGeom>
        </p:spPr>
      </p:pic>
      <p:pic>
        <p:nvPicPr>
          <p:cNvPr id="5" name="תמונה 4">
            <a:extLst>
              <a:ext uri="{FF2B5EF4-FFF2-40B4-BE49-F238E27FC236}">
                <a16:creationId xmlns:a16="http://schemas.microsoft.com/office/drawing/2014/main" xmlns="" id="{EDC9B0B5-B9E2-4555-B734-E1A42C024C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0" y="-1"/>
            <a:ext cx="12192000" cy="798163"/>
          </a:xfrm>
          <a:prstGeom prst="rect">
            <a:avLst/>
          </a:prstGeom>
        </p:spPr>
      </p:pic>
      <p:sp>
        <p:nvSpPr>
          <p:cNvPr id="64" name="תיבת טקסט 63">
            <a:extLst>
              <a:ext uri="{FF2B5EF4-FFF2-40B4-BE49-F238E27FC236}">
                <a16:creationId xmlns:a16="http://schemas.microsoft.com/office/drawing/2014/main" xmlns="" id="{62A3FA7A-E496-434B-98A7-2A7158CF7377}"/>
              </a:ext>
            </a:extLst>
          </p:cNvPr>
          <p:cNvSpPr txBox="1"/>
          <p:nvPr/>
        </p:nvSpPr>
        <p:spPr>
          <a:xfrm>
            <a:off x="2" y="729327"/>
            <a:ext cx="12191998" cy="523220"/>
          </a:xfrm>
          <a:prstGeom prst="rect">
            <a:avLst/>
          </a:prstGeom>
          <a:noFill/>
        </p:spPr>
        <p:txBody>
          <a:bodyPr wrap="square" rtlCol="1">
            <a:spAutoFit/>
          </a:bodyPr>
          <a:lstStyle/>
          <a:p>
            <a:pPr algn="ctr"/>
            <a:r>
              <a:rPr lang="he-IL" sz="2800" b="1">
                <a:solidFill>
                  <a:srgbClr val="17649B"/>
                </a:solidFill>
                <a:effectLst>
                  <a:outerShdw blurRad="38100" dist="38100" dir="2700000" algn="tl">
                    <a:srgbClr val="000000">
                      <a:alpha val="43137"/>
                    </a:srgbClr>
                  </a:outerShdw>
                </a:effectLst>
                <a:latin typeface="Heebo" panose="00000500000000000000" pitchFamily="2" charset="-79"/>
                <a:cs typeface="Heebo" panose="00000500000000000000" pitchFamily="2" charset="-79"/>
              </a:rPr>
              <a:t>מסכי המערכת – הוספת משתמשים למועדפים</a:t>
            </a:r>
            <a:endParaRPr lang="he-IL" sz="2800" b="1">
              <a:solidFill>
                <a:srgbClr val="17649B"/>
              </a:solidFill>
              <a:effectLst>
                <a:outerShdw blurRad="38100" dist="38100" dir="2700000" algn="tl">
                  <a:srgbClr val="000000">
                    <a:alpha val="43137"/>
                  </a:srgbClr>
                </a:outerShdw>
              </a:effectLst>
              <a:cs typeface="Heebo" panose="00000500000000000000" pitchFamily="2" charset="-79"/>
            </a:endParaRPr>
          </a:p>
        </p:txBody>
      </p:sp>
      <p:sp>
        <p:nvSpPr>
          <p:cNvPr id="65" name="אליפסה 64">
            <a:extLst>
              <a:ext uri="{FF2B5EF4-FFF2-40B4-BE49-F238E27FC236}">
                <a16:creationId xmlns:a16="http://schemas.microsoft.com/office/drawing/2014/main" xmlns="" id="{37577E42-A0C2-4085-A743-59B4CA78485B}"/>
              </a:ext>
            </a:extLst>
          </p:cNvPr>
          <p:cNvSpPr/>
          <p:nvPr/>
        </p:nvSpPr>
        <p:spPr>
          <a:xfrm>
            <a:off x="2167696" y="1184312"/>
            <a:ext cx="7856603" cy="68235"/>
          </a:xfrm>
          <a:prstGeom prst="ellipse">
            <a:avLst/>
          </a:prstGeom>
          <a:solidFill>
            <a:srgbClr val="176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TextBox 26">
            <a:extLst>
              <a:ext uri="{FF2B5EF4-FFF2-40B4-BE49-F238E27FC236}">
                <a16:creationId xmlns:a16="http://schemas.microsoft.com/office/drawing/2014/main" xmlns="" id="{1D6E267B-B102-4DDF-A633-849EBF7EE591}"/>
              </a:ext>
            </a:extLst>
          </p:cNvPr>
          <p:cNvSpPr txBox="1"/>
          <p:nvPr/>
        </p:nvSpPr>
        <p:spPr>
          <a:xfrm>
            <a:off x="6051495" y="1894368"/>
            <a:ext cx="5804005" cy="3000821"/>
          </a:xfrm>
          <a:prstGeom prst="rect">
            <a:avLst/>
          </a:prstGeom>
          <a:noFill/>
        </p:spPr>
        <p:txBody>
          <a:bodyPr wrap="square" rtlCol="1">
            <a:spAutoFit/>
          </a:bodyPr>
          <a:lstStyle/>
          <a:p>
            <a:pPr marL="285750" indent="-285750">
              <a:lnSpc>
                <a:spcPct val="150000"/>
              </a:lnSpc>
              <a:buFont typeface="Wingdings" panose="05000000000000000000" pitchFamily="2" charset="2"/>
              <a:buChar char="v"/>
            </a:pPr>
            <a:r>
              <a:rPr lang="he-IL">
                <a:solidFill>
                  <a:srgbClr val="1E6EA3"/>
                </a:solidFill>
                <a:latin typeface="Heebo" panose="00000500000000000000" pitchFamily="2" charset="-79"/>
                <a:cs typeface="Heebo" panose="00000500000000000000" pitchFamily="2" charset="-79"/>
              </a:rPr>
              <a:t>לחצו על לשונית "אנשי קשר" והזינו שם או חלק של שם המשתמש הרצוי (נקודה </a:t>
            </a:r>
            <a:r>
              <a:rPr lang="en-US">
                <a:solidFill>
                  <a:srgbClr val="1E6EA3"/>
                </a:solidFill>
                <a:latin typeface="Heebo" panose="00000500000000000000" pitchFamily="2" charset="-79"/>
                <a:cs typeface="Heebo" panose="00000500000000000000" pitchFamily="2" charset="-79"/>
              </a:rPr>
              <a:t>A</a:t>
            </a:r>
            <a:r>
              <a:rPr lang="he-IL">
                <a:solidFill>
                  <a:srgbClr val="1E6EA3"/>
                </a:solidFill>
                <a:latin typeface="Heebo" panose="00000500000000000000" pitchFamily="2" charset="-79"/>
                <a:cs typeface="Heebo" panose="00000500000000000000" pitchFamily="2" charset="-79"/>
              </a:rPr>
              <a:t> באיור א').</a:t>
            </a:r>
          </a:p>
          <a:p>
            <a:pPr marL="285750" indent="-285750">
              <a:lnSpc>
                <a:spcPct val="150000"/>
              </a:lnSpc>
              <a:buFont typeface="Wingdings" panose="05000000000000000000" pitchFamily="2" charset="2"/>
              <a:buChar char="v"/>
            </a:pPr>
            <a:r>
              <a:rPr lang="he-IL">
                <a:solidFill>
                  <a:srgbClr val="1E6EA3"/>
                </a:solidFill>
                <a:latin typeface="Heebo" panose="00000500000000000000" pitchFamily="2" charset="-79"/>
                <a:cs typeface="Heebo" panose="00000500000000000000" pitchFamily="2" charset="-79"/>
              </a:rPr>
              <a:t>על ידי לחיצה על השם, יפתח חלון אפשרויות, בלחיצה על הכוכב צבעו ישתנה ובכך המשתמש יתווסף לרשימת אנשי הקשר (נקודה </a:t>
            </a:r>
            <a:r>
              <a:rPr lang="en-US">
                <a:solidFill>
                  <a:srgbClr val="1E6EA3"/>
                </a:solidFill>
                <a:latin typeface="Heebo" panose="00000500000000000000" pitchFamily="2" charset="-79"/>
                <a:cs typeface="Heebo" panose="00000500000000000000" pitchFamily="2" charset="-79"/>
              </a:rPr>
              <a:t>B</a:t>
            </a:r>
            <a:r>
              <a:rPr lang="he-IL">
                <a:solidFill>
                  <a:srgbClr val="1E6EA3"/>
                </a:solidFill>
                <a:latin typeface="Heebo" panose="00000500000000000000" pitchFamily="2" charset="-79"/>
                <a:cs typeface="Heebo" panose="00000500000000000000" pitchFamily="2" charset="-79"/>
              </a:rPr>
              <a:t> באיור ב'). </a:t>
            </a:r>
          </a:p>
          <a:p>
            <a:pPr marL="285750" indent="-285750">
              <a:lnSpc>
                <a:spcPct val="150000"/>
              </a:lnSpc>
              <a:buFont typeface="Wingdings" panose="05000000000000000000" pitchFamily="2" charset="2"/>
              <a:buChar char="v"/>
            </a:pPr>
            <a:r>
              <a:rPr lang="he-IL">
                <a:solidFill>
                  <a:srgbClr val="1E6EA3"/>
                </a:solidFill>
                <a:latin typeface="Heebo" panose="00000500000000000000" pitchFamily="2" charset="-79"/>
                <a:cs typeface="Heebo" panose="00000500000000000000" pitchFamily="2" charset="-79"/>
              </a:rPr>
              <a:t>לחיצה נוספת על סימול הכוכב תסיר את איש הקשר מרשימת המועדפים.</a:t>
            </a:r>
          </a:p>
        </p:txBody>
      </p:sp>
      <p:sp>
        <p:nvSpPr>
          <p:cNvPr id="24" name="TextBox 31">
            <a:extLst>
              <a:ext uri="{FF2B5EF4-FFF2-40B4-BE49-F238E27FC236}">
                <a16:creationId xmlns:a16="http://schemas.microsoft.com/office/drawing/2014/main" xmlns="" id="{A1AC5526-0C96-4EED-A1BF-BC0F45F4E26C}"/>
              </a:ext>
            </a:extLst>
          </p:cNvPr>
          <p:cNvSpPr txBox="1"/>
          <p:nvPr/>
        </p:nvSpPr>
        <p:spPr>
          <a:xfrm>
            <a:off x="1115322" y="1525036"/>
            <a:ext cx="1581665" cy="369332"/>
          </a:xfrm>
          <a:prstGeom prst="rect">
            <a:avLst/>
          </a:prstGeom>
          <a:noFill/>
        </p:spPr>
        <p:txBody>
          <a:bodyPr wrap="square" rtlCol="1">
            <a:spAutoFit/>
          </a:bodyPr>
          <a:lstStyle/>
          <a:p>
            <a:pPr algn="ctr" rtl="1"/>
            <a:r>
              <a:rPr lang="he-IL" b="1">
                <a:solidFill>
                  <a:srgbClr val="297EB0"/>
                </a:solidFill>
                <a:latin typeface="Heebo" panose="00000500000000000000" pitchFamily="2" charset="-79"/>
                <a:cs typeface="Heebo" panose="00000500000000000000" pitchFamily="2" charset="-79"/>
              </a:rPr>
              <a:t>איור ב'</a:t>
            </a:r>
          </a:p>
        </p:txBody>
      </p:sp>
      <p:sp>
        <p:nvSpPr>
          <p:cNvPr id="25" name="TextBox 32">
            <a:extLst>
              <a:ext uri="{FF2B5EF4-FFF2-40B4-BE49-F238E27FC236}">
                <a16:creationId xmlns:a16="http://schemas.microsoft.com/office/drawing/2014/main" xmlns="" id="{69D1BAE6-45BB-4574-BC7A-A2208D46BB08}"/>
              </a:ext>
            </a:extLst>
          </p:cNvPr>
          <p:cNvSpPr txBox="1"/>
          <p:nvPr/>
        </p:nvSpPr>
        <p:spPr>
          <a:xfrm>
            <a:off x="3588784" y="1526126"/>
            <a:ext cx="1570915" cy="369332"/>
          </a:xfrm>
          <a:prstGeom prst="rect">
            <a:avLst/>
          </a:prstGeom>
          <a:noFill/>
        </p:spPr>
        <p:txBody>
          <a:bodyPr wrap="square" rtlCol="1">
            <a:spAutoFit/>
          </a:bodyPr>
          <a:lstStyle/>
          <a:p>
            <a:pPr algn="ctr" rtl="1"/>
            <a:r>
              <a:rPr lang="he-IL" b="1">
                <a:solidFill>
                  <a:srgbClr val="297EB0"/>
                </a:solidFill>
                <a:latin typeface="Heebo" panose="00000500000000000000" pitchFamily="2" charset="-79"/>
                <a:cs typeface="Heebo" panose="00000500000000000000" pitchFamily="2" charset="-79"/>
              </a:rPr>
              <a:t>איור א'</a:t>
            </a:r>
          </a:p>
        </p:txBody>
      </p:sp>
      <p:sp>
        <p:nvSpPr>
          <p:cNvPr id="27" name="אליפסה 26">
            <a:extLst>
              <a:ext uri="{FF2B5EF4-FFF2-40B4-BE49-F238E27FC236}">
                <a16:creationId xmlns:a16="http://schemas.microsoft.com/office/drawing/2014/main" xmlns="" id="{11D174B5-B745-47FD-956F-AF2420E459F5}"/>
              </a:ext>
            </a:extLst>
          </p:cNvPr>
          <p:cNvSpPr/>
          <p:nvPr/>
        </p:nvSpPr>
        <p:spPr>
          <a:xfrm>
            <a:off x="2798009" y="3559178"/>
            <a:ext cx="184472" cy="194026"/>
          </a:xfrm>
          <a:prstGeom prst="ellipse">
            <a:avLst/>
          </a:prstGeom>
          <a:solidFill>
            <a:srgbClr val="297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a:t>B</a:t>
            </a:r>
            <a:endParaRPr lang="he-IL" sz="1400" b="1"/>
          </a:p>
        </p:txBody>
      </p:sp>
      <p:pic>
        <p:nvPicPr>
          <p:cNvPr id="14" name="תמונה 13">
            <a:extLst>
              <a:ext uri="{FF2B5EF4-FFF2-40B4-BE49-F238E27FC236}">
                <a16:creationId xmlns:a16="http://schemas.microsoft.com/office/drawing/2014/main" xmlns="" id="{CBD68881-1D61-4193-9464-1C78530873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6592"/>
          <a:stretch/>
        </p:blipFill>
        <p:spPr>
          <a:xfrm>
            <a:off x="3306078" y="1917005"/>
            <a:ext cx="2157670" cy="4142831"/>
          </a:xfrm>
          <a:prstGeom prst="rect">
            <a:avLst/>
          </a:prstGeom>
        </p:spPr>
      </p:pic>
      <p:sp>
        <p:nvSpPr>
          <p:cNvPr id="15" name="אליפסה 14">
            <a:extLst>
              <a:ext uri="{FF2B5EF4-FFF2-40B4-BE49-F238E27FC236}">
                <a16:creationId xmlns:a16="http://schemas.microsoft.com/office/drawing/2014/main" xmlns="" id="{4EEA1D52-45D5-4A12-80FA-2E5010D184F0}"/>
              </a:ext>
            </a:extLst>
          </p:cNvPr>
          <p:cNvSpPr/>
          <p:nvPr/>
        </p:nvSpPr>
        <p:spPr>
          <a:xfrm>
            <a:off x="4097534" y="2493383"/>
            <a:ext cx="184472" cy="19402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a:t>A</a:t>
            </a:r>
            <a:endParaRPr lang="he-IL" sz="1400" b="1"/>
          </a:p>
        </p:txBody>
      </p:sp>
      <p:pic>
        <p:nvPicPr>
          <p:cNvPr id="16" name="תמונה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0668"/>
            <a:ext cx="2337955" cy="754026"/>
          </a:xfrm>
          <a:prstGeom prst="rect">
            <a:avLst/>
          </a:prstGeom>
        </p:spPr>
      </p:pic>
    </p:spTree>
    <p:extLst>
      <p:ext uri="{BB962C8B-B14F-4D97-AF65-F5344CB8AC3E}">
        <p14:creationId xmlns:p14="http://schemas.microsoft.com/office/powerpoint/2010/main" val="3951175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xmlns="" id="{75CCECF3-92A9-48F7-BD4B-C07C3DA28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59836"/>
            <a:ext cx="12191999" cy="798163"/>
          </a:xfrm>
          <a:prstGeom prst="rect">
            <a:avLst/>
          </a:prstGeom>
        </p:spPr>
      </p:pic>
      <p:pic>
        <p:nvPicPr>
          <p:cNvPr id="5" name="תמונה 4">
            <a:extLst>
              <a:ext uri="{FF2B5EF4-FFF2-40B4-BE49-F238E27FC236}">
                <a16:creationId xmlns:a16="http://schemas.microsoft.com/office/drawing/2014/main" xmlns="" id="{EDC9B0B5-B9E2-4555-B734-E1A42C024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1"/>
            <a:ext cx="12192000" cy="798163"/>
          </a:xfrm>
          <a:prstGeom prst="rect">
            <a:avLst/>
          </a:prstGeom>
        </p:spPr>
      </p:pic>
      <p:sp>
        <p:nvSpPr>
          <p:cNvPr id="64" name="תיבת טקסט 63">
            <a:extLst>
              <a:ext uri="{FF2B5EF4-FFF2-40B4-BE49-F238E27FC236}">
                <a16:creationId xmlns:a16="http://schemas.microsoft.com/office/drawing/2014/main" xmlns="" id="{62A3FA7A-E496-434B-98A7-2A7158CF7377}"/>
              </a:ext>
            </a:extLst>
          </p:cNvPr>
          <p:cNvSpPr txBox="1"/>
          <p:nvPr/>
        </p:nvSpPr>
        <p:spPr>
          <a:xfrm>
            <a:off x="2" y="729327"/>
            <a:ext cx="12191998" cy="523220"/>
          </a:xfrm>
          <a:prstGeom prst="rect">
            <a:avLst/>
          </a:prstGeom>
          <a:noFill/>
        </p:spPr>
        <p:txBody>
          <a:bodyPr wrap="square" rtlCol="1">
            <a:spAutoFit/>
          </a:bodyPr>
          <a:lstStyle/>
          <a:p>
            <a:pPr algn="ctr"/>
            <a:r>
              <a:rPr lang="he-IL" sz="2800" b="1">
                <a:solidFill>
                  <a:srgbClr val="17649B"/>
                </a:solidFill>
                <a:effectLst>
                  <a:outerShdw blurRad="38100" dist="38100" dir="2700000" algn="tl">
                    <a:srgbClr val="000000">
                      <a:alpha val="43137"/>
                    </a:srgbClr>
                  </a:outerShdw>
                </a:effectLst>
                <a:latin typeface="Heebo" panose="00000500000000000000" pitchFamily="2" charset="-79"/>
                <a:cs typeface="Heebo" panose="00000500000000000000" pitchFamily="2" charset="-79"/>
              </a:rPr>
              <a:t>צ'אט פרטי וקבוצתי – הודעות טקסט ומולטימדיה</a:t>
            </a:r>
            <a:endParaRPr lang="he-IL" sz="2800" b="1">
              <a:solidFill>
                <a:srgbClr val="17649B"/>
              </a:solidFill>
              <a:effectLst>
                <a:outerShdw blurRad="38100" dist="38100" dir="2700000" algn="tl">
                  <a:srgbClr val="000000">
                    <a:alpha val="43137"/>
                  </a:srgbClr>
                </a:outerShdw>
              </a:effectLst>
              <a:cs typeface="Heebo" panose="00000500000000000000" pitchFamily="2" charset="-79"/>
            </a:endParaRPr>
          </a:p>
        </p:txBody>
      </p:sp>
      <p:sp>
        <p:nvSpPr>
          <p:cNvPr id="65" name="אליפסה 64">
            <a:extLst>
              <a:ext uri="{FF2B5EF4-FFF2-40B4-BE49-F238E27FC236}">
                <a16:creationId xmlns:a16="http://schemas.microsoft.com/office/drawing/2014/main" xmlns="" id="{37577E42-A0C2-4085-A743-59B4CA78485B}"/>
              </a:ext>
            </a:extLst>
          </p:cNvPr>
          <p:cNvSpPr/>
          <p:nvPr/>
        </p:nvSpPr>
        <p:spPr>
          <a:xfrm>
            <a:off x="2168525" y="1180926"/>
            <a:ext cx="7893049" cy="75407"/>
          </a:xfrm>
          <a:prstGeom prst="ellipse">
            <a:avLst/>
          </a:prstGeom>
          <a:solidFill>
            <a:srgbClr val="176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TextBox 11">
            <a:extLst>
              <a:ext uri="{FF2B5EF4-FFF2-40B4-BE49-F238E27FC236}">
                <a16:creationId xmlns:a16="http://schemas.microsoft.com/office/drawing/2014/main" xmlns="" id="{F83DE5E8-C3FA-4A28-9330-F93414129237}"/>
              </a:ext>
            </a:extLst>
          </p:cNvPr>
          <p:cNvSpPr txBox="1"/>
          <p:nvPr/>
        </p:nvSpPr>
        <p:spPr>
          <a:xfrm>
            <a:off x="5107055" y="1252547"/>
            <a:ext cx="6998512" cy="5193729"/>
          </a:xfrm>
          <a:prstGeom prst="rect">
            <a:avLst/>
          </a:prstGeom>
          <a:noFill/>
        </p:spPr>
        <p:txBody>
          <a:bodyPr wrap="square" rtlCol="1">
            <a:spAutoFit/>
          </a:bodyPr>
          <a:lstStyle/>
          <a:p>
            <a:pPr>
              <a:lnSpc>
                <a:spcPct val="150000"/>
              </a:lnSpc>
            </a:pPr>
            <a:r>
              <a:rPr lang="he-IL" sz="1300">
                <a:solidFill>
                  <a:srgbClr val="1E6EA3"/>
                </a:solidFill>
                <a:latin typeface="Heebo" panose="00000500000000000000" pitchFamily="2" charset="-79"/>
                <a:cs typeface="Heebo" panose="00000500000000000000" pitchFamily="2" charset="-79"/>
              </a:rPr>
              <a:t>שליחת הודעות ניתן לבצע לכל החברים בקבוצה או לאיש קשר בודד בדרכים הבאות:</a:t>
            </a:r>
          </a:p>
          <a:p>
            <a:pPr marL="285750" indent="-285750">
              <a:lnSpc>
                <a:spcPct val="150000"/>
              </a:lnSpc>
              <a:buFont typeface="Wingdings" panose="05000000000000000000" pitchFamily="2" charset="2"/>
              <a:buChar char="v"/>
            </a:pPr>
            <a:r>
              <a:rPr lang="he-IL" sz="1300">
                <a:solidFill>
                  <a:srgbClr val="1E6EA3"/>
                </a:solidFill>
                <a:latin typeface="Heebo" panose="00000500000000000000" pitchFamily="2" charset="-79"/>
                <a:cs typeface="Heebo" panose="00000500000000000000" pitchFamily="2" charset="-79"/>
              </a:rPr>
              <a:t>שליחת הודעה פרטית - בחירה של הנמען מרשימת הקבוצה או מרשימת אנשי הקשר, לחיצה על האפשרות "צ'אט" אשר תעביר למסך ההודעות.</a:t>
            </a:r>
          </a:p>
          <a:p>
            <a:pPr marL="285750" indent="-285750">
              <a:lnSpc>
                <a:spcPct val="150000"/>
              </a:lnSpc>
              <a:buFont typeface="Wingdings" panose="05000000000000000000" pitchFamily="2" charset="2"/>
              <a:buChar char="v"/>
            </a:pPr>
            <a:r>
              <a:rPr lang="he-IL" sz="1300">
                <a:solidFill>
                  <a:srgbClr val="1E6EA3"/>
                </a:solidFill>
                <a:latin typeface="Heebo" panose="00000500000000000000" pitchFamily="2" charset="-79"/>
                <a:cs typeface="Heebo" panose="00000500000000000000" pitchFamily="2" charset="-79"/>
              </a:rPr>
              <a:t>שליחת הודעה קבוצתית – בלחיצה על לשונית  הצ'אט, תופיע הקבוצה הפעילה, על מנת לשלוח הודעה יש לבחור את הקבוצה (במסך ההודעות תופיע רשימת המשתמשים ששלחו או שנשלחו אליהם בעבר הודעות שניתן לראות שוב).</a:t>
            </a:r>
          </a:p>
          <a:p>
            <a:pPr>
              <a:lnSpc>
                <a:spcPct val="150000"/>
              </a:lnSpc>
            </a:pPr>
            <a:r>
              <a:rPr lang="he-IL" sz="1300">
                <a:solidFill>
                  <a:srgbClr val="1E6EA3"/>
                </a:solidFill>
                <a:latin typeface="Heebo" panose="00000500000000000000" pitchFamily="2" charset="-79"/>
                <a:cs typeface="Heebo" panose="00000500000000000000" pitchFamily="2" charset="-79"/>
              </a:rPr>
              <a:t>בממשק ההודעות ניתן להקליד את ההודעה או לצרף קובץ וללחוץ על "שלח" – בצד ההודעה הנשלחת תופיעה מעטפה עם סטטוס:</a:t>
            </a:r>
          </a:p>
          <a:p>
            <a:pPr marL="742950" lvl="1" indent="-285750">
              <a:lnSpc>
                <a:spcPct val="150000"/>
              </a:lnSpc>
              <a:buFont typeface="Wingdings" panose="05000000000000000000" pitchFamily="2" charset="2"/>
              <a:buChar char="ü"/>
            </a:pPr>
            <a:r>
              <a:rPr lang="he-IL" sz="1300">
                <a:solidFill>
                  <a:srgbClr val="1E6EA3"/>
                </a:solidFill>
                <a:latin typeface="Heebo" panose="00000500000000000000" pitchFamily="2" charset="-79"/>
                <a:cs typeface="Heebo" panose="00000500000000000000" pitchFamily="2" charset="-79"/>
              </a:rPr>
              <a:t>מעטפה הודעה ממתינה – הודעה טרם נמסרה למנוי</a:t>
            </a:r>
          </a:p>
          <a:p>
            <a:pPr marL="742950" lvl="1" indent="-285750">
              <a:lnSpc>
                <a:spcPct val="150000"/>
              </a:lnSpc>
              <a:buFont typeface="Wingdings" panose="05000000000000000000" pitchFamily="2" charset="2"/>
              <a:buChar char="ü"/>
            </a:pPr>
            <a:r>
              <a:rPr lang="he-IL" sz="1300">
                <a:solidFill>
                  <a:srgbClr val="1E6EA3"/>
                </a:solidFill>
                <a:latin typeface="Heebo" panose="00000500000000000000" pitchFamily="2" charset="-79"/>
                <a:cs typeface="Heebo" panose="00000500000000000000" pitchFamily="2" charset="-79"/>
              </a:rPr>
              <a:t>מעטפה סגורה – המנוי שאליו נשלחה ההודעה עדיין לא קרא אותה</a:t>
            </a:r>
          </a:p>
          <a:p>
            <a:pPr marL="742950" lvl="1" indent="-285750">
              <a:lnSpc>
                <a:spcPct val="150000"/>
              </a:lnSpc>
              <a:buFont typeface="Wingdings" panose="05000000000000000000" pitchFamily="2" charset="2"/>
              <a:buChar char="ü"/>
            </a:pPr>
            <a:r>
              <a:rPr lang="he-IL" sz="1300">
                <a:solidFill>
                  <a:srgbClr val="1E6EA3"/>
                </a:solidFill>
                <a:latin typeface="Heebo" panose="00000500000000000000" pitchFamily="2" charset="-79"/>
                <a:cs typeface="Heebo" panose="00000500000000000000" pitchFamily="2" charset="-79"/>
              </a:rPr>
              <a:t>מעטפה פתוחה – המנוי שאליו נשלחה ההודעה קרא אותה</a:t>
            </a:r>
          </a:p>
          <a:p>
            <a:pPr>
              <a:lnSpc>
                <a:spcPct val="150000"/>
              </a:lnSpc>
            </a:pPr>
            <a:r>
              <a:rPr lang="he-IL" sz="1300">
                <a:solidFill>
                  <a:srgbClr val="1E6EA3"/>
                </a:solidFill>
                <a:latin typeface="Heebo" panose="00000500000000000000" pitchFamily="2" charset="-79"/>
                <a:cs typeface="Heebo" panose="00000500000000000000" pitchFamily="2" charset="-79"/>
              </a:rPr>
              <a:t>בקבלת הודעה חדשה, ישמע צליל ויופיע חיווי אדום על הלשונית עם מספר ההודעות שהתקבלו.</a:t>
            </a:r>
          </a:p>
          <a:p>
            <a:pPr>
              <a:lnSpc>
                <a:spcPct val="150000"/>
              </a:lnSpc>
            </a:pPr>
            <a:r>
              <a:rPr lang="he-IL" sz="1300">
                <a:solidFill>
                  <a:srgbClr val="1E6EA3"/>
                </a:solidFill>
                <a:latin typeface="Heebo" panose="00000500000000000000" pitchFamily="2" charset="-79"/>
                <a:cs typeface="Heebo" panose="00000500000000000000" pitchFamily="2" charset="-79"/>
              </a:rPr>
              <a:t>מחיקה של הודעה מתבצעת על ידי לחיצה על סימון פח האשפה בצד ההודעה. לחצו על סמל פח </a:t>
            </a:r>
            <a:r>
              <a:rPr lang="he-IL" sz="1300" err="1">
                <a:solidFill>
                  <a:srgbClr val="1E6EA3"/>
                </a:solidFill>
                <a:latin typeface="Heebo" panose="00000500000000000000" pitchFamily="2" charset="-79"/>
                <a:cs typeface="Heebo" panose="00000500000000000000" pitchFamily="2" charset="-79"/>
              </a:rPr>
              <a:t>המיחזור</a:t>
            </a:r>
            <a:r>
              <a:rPr lang="he-IL" sz="1300">
                <a:solidFill>
                  <a:srgbClr val="1E6EA3"/>
                </a:solidFill>
                <a:latin typeface="Heebo" panose="00000500000000000000" pitchFamily="2" charset="-79"/>
                <a:cs typeface="Heebo" panose="00000500000000000000" pitchFamily="2" charset="-79"/>
              </a:rPr>
              <a:t> לצד כל ההתכתבות של איש הקשר או הקבוצה במסך הצ'אט כדי למחוק את כל התכתובת. עם איש הקשר או הקבוצה.</a:t>
            </a:r>
          </a:p>
        </p:txBody>
      </p:sp>
      <p:pic>
        <p:nvPicPr>
          <p:cNvPr id="3" name="תמונה 2" descr="תמונה שמכילה טקסט, חוץ, צילום מסך&#10;&#10;התיאור נוצר באופן אוטומטי">
            <a:extLst>
              <a:ext uri="{FF2B5EF4-FFF2-40B4-BE49-F238E27FC236}">
                <a16:creationId xmlns:a16="http://schemas.microsoft.com/office/drawing/2014/main" xmlns="" id="{1A07B5F9-197B-4483-8978-56CA726F26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5212" y="2271416"/>
            <a:ext cx="1665181" cy="2769550"/>
          </a:xfrm>
          <a:prstGeom prst="rect">
            <a:avLst/>
          </a:prstGeom>
        </p:spPr>
      </p:pic>
      <p:pic>
        <p:nvPicPr>
          <p:cNvPr id="8" name="תמונה 7" descr="תמונה שמכילה טקסט, צילום מסך, אלקטרוניקה&#10;&#10;התיאור נוצר באופן אוטומטי">
            <a:extLst>
              <a:ext uri="{FF2B5EF4-FFF2-40B4-BE49-F238E27FC236}">
                <a16:creationId xmlns:a16="http://schemas.microsoft.com/office/drawing/2014/main" xmlns="" id="{3D8D9A65-2EE0-4840-A638-216A7168D9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7080" y="2271416"/>
            <a:ext cx="1665181" cy="2769550"/>
          </a:xfrm>
          <a:prstGeom prst="rect">
            <a:avLst/>
          </a:prstGeom>
        </p:spPr>
      </p:pic>
      <p:pic>
        <p:nvPicPr>
          <p:cNvPr id="10" name="תמונה 9" descr="תמונה שמכילה טקסט, חוץ, כחול, צילום מסך&#10;&#10;התיאור נוצר באופן אוטומטי">
            <a:extLst>
              <a:ext uri="{FF2B5EF4-FFF2-40B4-BE49-F238E27FC236}">
                <a16:creationId xmlns:a16="http://schemas.microsoft.com/office/drawing/2014/main" xmlns="" id="{957A043C-CC8D-4E0D-B81F-63D7A08194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346" y="2273164"/>
            <a:ext cx="1663079" cy="2766054"/>
          </a:xfrm>
          <a:prstGeom prst="rect">
            <a:avLst/>
          </a:prstGeom>
        </p:spPr>
      </p:pic>
      <p:sp>
        <p:nvSpPr>
          <p:cNvPr id="11" name="Down Arrow 10"/>
          <p:cNvSpPr/>
          <p:nvPr/>
        </p:nvSpPr>
        <p:spPr>
          <a:xfrm rot="5400000">
            <a:off x="5201891" y="3855445"/>
            <a:ext cx="209679" cy="247267"/>
          </a:xfrm>
          <a:prstGeom prst="downArrow">
            <a:avLst/>
          </a:prstGeom>
          <a:solidFill>
            <a:schemeClr val="accent2"/>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Down Arrow 11"/>
          <p:cNvSpPr/>
          <p:nvPr/>
        </p:nvSpPr>
        <p:spPr>
          <a:xfrm>
            <a:off x="2713003" y="2145154"/>
            <a:ext cx="209679" cy="247267"/>
          </a:xfrm>
          <a:prstGeom prst="downArrow">
            <a:avLst/>
          </a:prstGeom>
          <a:solidFill>
            <a:schemeClr val="accent2"/>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Down Arrow 12"/>
          <p:cNvSpPr/>
          <p:nvPr/>
        </p:nvSpPr>
        <p:spPr>
          <a:xfrm>
            <a:off x="1021363" y="2081590"/>
            <a:ext cx="209679" cy="247267"/>
          </a:xfrm>
          <a:prstGeom prst="downArrow">
            <a:avLst/>
          </a:prstGeom>
          <a:solidFill>
            <a:schemeClr val="accent2"/>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5" name="תמונה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0668"/>
            <a:ext cx="2337955" cy="754026"/>
          </a:xfrm>
          <a:prstGeom prst="rect">
            <a:avLst/>
          </a:prstGeom>
        </p:spPr>
      </p:pic>
    </p:spTree>
    <p:extLst>
      <p:ext uri="{BB962C8B-B14F-4D97-AF65-F5344CB8AC3E}">
        <p14:creationId xmlns:p14="http://schemas.microsoft.com/office/powerpoint/2010/main" val="4116245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xmlns="" id="{75CCECF3-92A9-48F7-BD4B-C07C3DA28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59836"/>
            <a:ext cx="12191999" cy="798163"/>
          </a:xfrm>
          <a:prstGeom prst="rect">
            <a:avLst/>
          </a:prstGeom>
        </p:spPr>
      </p:pic>
      <p:pic>
        <p:nvPicPr>
          <p:cNvPr id="5" name="תמונה 4">
            <a:extLst>
              <a:ext uri="{FF2B5EF4-FFF2-40B4-BE49-F238E27FC236}">
                <a16:creationId xmlns:a16="http://schemas.microsoft.com/office/drawing/2014/main" xmlns="" id="{EDC9B0B5-B9E2-4555-B734-E1A42C024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1"/>
            <a:ext cx="12192000" cy="798163"/>
          </a:xfrm>
          <a:prstGeom prst="rect">
            <a:avLst/>
          </a:prstGeom>
        </p:spPr>
      </p:pic>
      <p:sp>
        <p:nvSpPr>
          <p:cNvPr id="64" name="תיבת טקסט 63">
            <a:extLst>
              <a:ext uri="{FF2B5EF4-FFF2-40B4-BE49-F238E27FC236}">
                <a16:creationId xmlns:a16="http://schemas.microsoft.com/office/drawing/2014/main" xmlns="" id="{62A3FA7A-E496-434B-98A7-2A7158CF7377}"/>
              </a:ext>
            </a:extLst>
          </p:cNvPr>
          <p:cNvSpPr txBox="1"/>
          <p:nvPr/>
        </p:nvSpPr>
        <p:spPr>
          <a:xfrm>
            <a:off x="2" y="729327"/>
            <a:ext cx="12191998" cy="523220"/>
          </a:xfrm>
          <a:prstGeom prst="rect">
            <a:avLst/>
          </a:prstGeom>
          <a:noFill/>
        </p:spPr>
        <p:txBody>
          <a:bodyPr wrap="square" rtlCol="1">
            <a:spAutoFit/>
          </a:bodyPr>
          <a:lstStyle/>
          <a:p>
            <a:pPr algn="ctr"/>
            <a:r>
              <a:rPr lang="he-IL" sz="2800" b="1">
                <a:solidFill>
                  <a:srgbClr val="17649B"/>
                </a:solidFill>
                <a:effectLst>
                  <a:outerShdw blurRad="38100" dist="38100" dir="2700000" algn="tl">
                    <a:srgbClr val="000000">
                      <a:alpha val="43137"/>
                    </a:srgbClr>
                  </a:outerShdw>
                </a:effectLst>
                <a:latin typeface="Heebo" panose="00000500000000000000" pitchFamily="2" charset="-79"/>
                <a:cs typeface="Heebo" panose="00000500000000000000" pitchFamily="2" charset="-79"/>
              </a:rPr>
              <a:t>מסכי המערכת – יומן שיחות</a:t>
            </a:r>
            <a:endParaRPr lang="he-IL" sz="2800" b="1">
              <a:solidFill>
                <a:srgbClr val="17649B"/>
              </a:solidFill>
              <a:effectLst>
                <a:outerShdw blurRad="38100" dist="38100" dir="2700000" algn="tl">
                  <a:srgbClr val="000000">
                    <a:alpha val="43137"/>
                  </a:srgbClr>
                </a:outerShdw>
              </a:effectLst>
              <a:cs typeface="Heebo" panose="00000500000000000000" pitchFamily="2" charset="-79"/>
            </a:endParaRPr>
          </a:p>
        </p:txBody>
      </p:sp>
      <p:sp>
        <p:nvSpPr>
          <p:cNvPr id="65" name="אליפסה 64">
            <a:extLst>
              <a:ext uri="{FF2B5EF4-FFF2-40B4-BE49-F238E27FC236}">
                <a16:creationId xmlns:a16="http://schemas.microsoft.com/office/drawing/2014/main" xmlns="" id="{37577E42-A0C2-4085-A743-59B4CA78485B}"/>
              </a:ext>
            </a:extLst>
          </p:cNvPr>
          <p:cNvSpPr/>
          <p:nvPr/>
        </p:nvSpPr>
        <p:spPr>
          <a:xfrm>
            <a:off x="3656831" y="1184312"/>
            <a:ext cx="4878332" cy="68235"/>
          </a:xfrm>
          <a:prstGeom prst="ellipse">
            <a:avLst/>
          </a:prstGeom>
          <a:solidFill>
            <a:srgbClr val="176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TextBox 11">
            <a:extLst>
              <a:ext uri="{FF2B5EF4-FFF2-40B4-BE49-F238E27FC236}">
                <a16:creationId xmlns:a16="http://schemas.microsoft.com/office/drawing/2014/main" xmlns="" id="{CF201F82-C681-4350-9F92-4E9B8ECAB2FD}"/>
              </a:ext>
            </a:extLst>
          </p:cNvPr>
          <p:cNvSpPr txBox="1"/>
          <p:nvPr/>
        </p:nvSpPr>
        <p:spPr>
          <a:xfrm>
            <a:off x="6051496" y="1682297"/>
            <a:ext cx="5804005" cy="4478662"/>
          </a:xfrm>
          <a:prstGeom prst="rect">
            <a:avLst/>
          </a:prstGeom>
          <a:noFill/>
        </p:spPr>
        <p:txBody>
          <a:bodyPr wrap="square" rtlCol="1">
            <a:spAutoFit/>
          </a:bodyPr>
          <a:lstStyle/>
          <a:p>
            <a:pPr marL="285750" indent="-285750">
              <a:lnSpc>
                <a:spcPct val="150000"/>
              </a:lnSpc>
              <a:buFont typeface="Wingdings" panose="05000000000000000000" pitchFamily="2" charset="2"/>
              <a:buChar char="v"/>
            </a:pPr>
            <a:r>
              <a:rPr lang="he-IL" sz="1600" dirty="0">
                <a:solidFill>
                  <a:srgbClr val="1E6EA3"/>
                </a:solidFill>
                <a:latin typeface="Heebo" panose="00000500000000000000" pitchFamily="2" charset="-79"/>
                <a:cs typeface="Heebo" panose="00000500000000000000" pitchFamily="2" charset="-79"/>
              </a:rPr>
              <a:t>ביומן השיחות רשומות השיחות שנכנסו ויצאו, שמות המשתמשים, שמות הקבוצות וזמני השיחות, הקלטה של שיחות שהתקבלו.</a:t>
            </a:r>
          </a:p>
          <a:p>
            <a:pPr marL="285750" indent="-285750">
              <a:lnSpc>
                <a:spcPct val="150000"/>
              </a:lnSpc>
              <a:buFont typeface="Wingdings" panose="05000000000000000000" pitchFamily="2" charset="2"/>
              <a:buChar char="v"/>
            </a:pPr>
            <a:r>
              <a:rPr lang="he-IL" sz="1600" dirty="0">
                <a:solidFill>
                  <a:srgbClr val="1E6EA3"/>
                </a:solidFill>
                <a:latin typeface="Heebo" panose="00000500000000000000" pitchFamily="2" charset="-79"/>
                <a:cs typeface="Heebo" panose="00000500000000000000" pitchFamily="2" charset="-79"/>
              </a:rPr>
              <a:t>למסך יומן שיחות ניתן להגיע דרך לחצן פתיחת התפריט (3 פסים אופקיים) ולבחור יומן שיחות או מתוך מסך הבית בלחיצה על כפתור יומן שיחות.</a:t>
            </a:r>
          </a:p>
          <a:p>
            <a:pPr marL="285750" indent="-285750">
              <a:lnSpc>
                <a:spcPct val="150000"/>
              </a:lnSpc>
              <a:buFont typeface="Wingdings" panose="05000000000000000000" pitchFamily="2" charset="2"/>
              <a:buChar char="v"/>
            </a:pPr>
            <a:r>
              <a:rPr lang="he-IL" sz="1600" dirty="0">
                <a:solidFill>
                  <a:srgbClr val="1E6EA3"/>
                </a:solidFill>
                <a:latin typeface="Heebo" panose="00000500000000000000" pitchFamily="2" charset="-79"/>
                <a:cs typeface="Heebo" panose="00000500000000000000" pitchFamily="2" charset="-79"/>
              </a:rPr>
              <a:t>ניתן להשמיע מחדש הקלטות של שיחות נכנסות על ידי לחיצה על כפתור השמיעה החוזרת      המופיע לימין הרשומה ביומן</a:t>
            </a:r>
          </a:p>
          <a:p>
            <a:pPr marL="285750" indent="-285750">
              <a:lnSpc>
                <a:spcPct val="150000"/>
              </a:lnSpc>
              <a:buFont typeface="Wingdings" panose="05000000000000000000" pitchFamily="2" charset="2"/>
              <a:buChar char="v"/>
            </a:pPr>
            <a:r>
              <a:rPr lang="he-IL" sz="1600" dirty="0">
                <a:solidFill>
                  <a:srgbClr val="1E6EA3"/>
                </a:solidFill>
                <a:latin typeface="Heebo" panose="00000500000000000000" pitchFamily="2" charset="-79"/>
                <a:cs typeface="Heebo" panose="00000500000000000000" pitchFamily="2" charset="-79"/>
              </a:rPr>
              <a:t>ניתן לראות שיחות פרטיות שהוחמצו (לדוגמא, יש מספר בקשות לשיחה פרטית מ-</a:t>
            </a:r>
            <a:r>
              <a:rPr lang="en-US" sz="1600" dirty="0">
                <a:solidFill>
                  <a:srgbClr val="1E6EA3"/>
                </a:solidFill>
                <a:latin typeface="Heebo" panose="00000500000000000000" pitchFamily="2" charset="-79"/>
                <a:cs typeface="Heebo" panose="00000500000000000000" pitchFamily="2" charset="-79"/>
              </a:rPr>
              <a:t> tester guy 2</a:t>
            </a:r>
            <a:r>
              <a:rPr lang="he-IL" sz="1600" dirty="0">
                <a:solidFill>
                  <a:srgbClr val="1E6EA3"/>
                </a:solidFill>
                <a:latin typeface="Heebo" panose="00000500000000000000" pitchFamily="2" charset="-79"/>
                <a:cs typeface="Heebo" panose="00000500000000000000" pitchFamily="2" charset="-79"/>
              </a:rPr>
              <a:t>שלא נענו) </a:t>
            </a:r>
          </a:p>
          <a:p>
            <a:pPr marL="285750" indent="-285750">
              <a:lnSpc>
                <a:spcPct val="150000"/>
              </a:lnSpc>
              <a:buFont typeface="Wingdings" panose="05000000000000000000" pitchFamily="2" charset="2"/>
              <a:buChar char="v"/>
            </a:pPr>
            <a:r>
              <a:rPr lang="he-IL" sz="1600" dirty="0">
                <a:solidFill>
                  <a:srgbClr val="1E6EA3"/>
                </a:solidFill>
                <a:latin typeface="Heebo" panose="00000500000000000000" pitchFamily="2" charset="-79"/>
                <a:cs typeface="Heebo" panose="00000500000000000000" pitchFamily="2" charset="-79"/>
              </a:rPr>
              <a:t>כמו כן, ניתן לראות את מצב הזמינות הנוכחי של המשתמשים שדיברו בקבוצה (לדוגמא, המצב של </a:t>
            </a:r>
            <a:r>
              <a:rPr lang="en-US" sz="1600" dirty="0">
                <a:solidFill>
                  <a:srgbClr val="1E6EA3"/>
                </a:solidFill>
                <a:latin typeface="Heebo" panose="00000500000000000000" pitchFamily="2" charset="-79"/>
                <a:cs typeface="Heebo" panose="00000500000000000000" pitchFamily="2" charset="-79"/>
              </a:rPr>
              <a:t>tester guy 2</a:t>
            </a:r>
            <a:r>
              <a:rPr lang="he-IL" sz="1600" dirty="0">
                <a:solidFill>
                  <a:srgbClr val="1E6EA3"/>
                </a:solidFill>
                <a:latin typeface="Heebo" panose="00000500000000000000" pitchFamily="2" charset="-79"/>
                <a:cs typeface="Heebo" panose="00000500000000000000" pitchFamily="2" charset="-79"/>
              </a:rPr>
              <a:t> כרגע הוא "מצב פגישה". מצב זה מתעדכן בזמן אמת</a:t>
            </a:r>
          </a:p>
        </p:txBody>
      </p:sp>
      <p:pic>
        <p:nvPicPr>
          <p:cNvPr id="3" name="תמונה 2" descr="תמונה שמכילה טקסט, צילום מסך, אלקטרוניקה, לוח תוצאות&#10;&#10;התיאור נוצר באופן אוטומטי">
            <a:extLst>
              <a:ext uri="{FF2B5EF4-FFF2-40B4-BE49-F238E27FC236}">
                <a16:creationId xmlns:a16="http://schemas.microsoft.com/office/drawing/2014/main" xmlns="" id="{F3B19B34-C06A-4C8D-A5CB-590136BB61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969" y="1569138"/>
            <a:ext cx="2718238" cy="4490698"/>
          </a:xfrm>
          <a:prstGeom prst="rect">
            <a:avLst/>
          </a:prstGeom>
        </p:spPr>
      </p:pic>
      <p:pic>
        <p:nvPicPr>
          <p:cNvPr id="8" name="תמונה 7" descr="תמונה שמכילה טקסט&#10;&#10;התיאור נוצר באופן אוטומטי">
            <a:extLst>
              <a:ext uri="{FF2B5EF4-FFF2-40B4-BE49-F238E27FC236}">
                <a16:creationId xmlns:a16="http://schemas.microsoft.com/office/drawing/2014/main" xmlns="" id="{217A0CA9-2DFA-4998-9EA0-0DC420CCA8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512" y="1569138"/>
            <a:ext cx="2718239" cy="4490698"/>
          </a:xfrm>
          <a:prstGeom prst="rect">
            <a:avLst/>
          </a:prstGeom>
        </p:spPr>
      </p:pic>
      <p:pic>
        <p:nvPicPr>
          <p:cNvPr id="2" name="תמונה 1">
            <a:extLst>
              <a:ext uri="{FF2B5EF4-FFF2-40B4-BE49-F238E27FC236}">
                <a16:creationId xmlns:a16="http://schemas.microsoft.com/office/drawing/2014/main" xmlns="" id="{3691EDF9-B7F6-4B7E-9552-9062C1B1F884}"/>
              </a:ext>
            </a:extLst>
          </p:cNvPr>
          <p:cNvPicPr>
            <a:picLocks noChangeAspect="1"/>
          </p:cNvPicPr>
          <p:nvPr/>
        </p:nvPicPr>
        <p:blipFill>
          <a:blip r:embed="rId5"/>
          <a:stretch>
            <a:fillRect/>
          </a:stretch>
        </p:blipFill>
        <p:spPr>
          <a:xfrm>
            <a:off x="9293561" y="3980698"/>
            <a:ext cx="251482" cy="312447"/>
          </a:xfrm>
          <a:prstGeom prst="rect">
            <a:avLst/>
          </a:prstGeom>
        </p:spPr>
      </p:pic>
      <p:pic>
        <p:nvPicPr>
          <p:cNvPr id="12" name="תמונה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0668"/>
            <a:ext cx="2337955" cy="754026"/>
          </a:xfrm>
          <a:prstGeom prst="rect">
            <a:avLst/>
          </a:prstGeom>
        </p:spPr>
      </p:pic>
    </p:spTree>
    <p:extLst>
      <p:ext uri="{BB962C8B-B14F-4D97-AF65-F5344CB8AC3E}">
        <p14:creationId xmlns:p14="http://schemas.microsoft.com/office/powerpoint/2010/main" val="1941846557"/>
      </p:ext>
    </p:extLst>
  </p:cSld>
  <p:clrMapOvr>
    <a:masterClrMapping/>
  </p:clrMapOvr>
  <p:extLst mod="1">
    <p:ext uri="{6950BFC3-D8DA-4A85-94F7-54DA5524770B}">
      <p188:commentRel xmlns="" xmlns:p188="http://schemas.microsoft.com/office/powerpoint/2018/8/main" r:id="rId7"/>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xmlns="" id="{A2DDFFE9-FA62-41E3-A771-E3D29749AA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9115" y="1682299"/>
            <a:ext cx="2560934" cy="4230821"/>
          </a:xfrm>
          <a:prstGeom prst="rect">
            <a:avLst/>
          </a:prstGeom>
        </p:spPr>
      </p:pic>
      <p:pic>
        <p:nvPicPr>
          <p:cNvPr id="4" name="תמונה 3">
            <a:extLst>
              <a:ext uri="{FF2B5EF4-FFF2-40B4-BE49-F238E27FC236}">
                <a16:creationId xmlns:a16="http://schemas.microsoft.com/office/drawing/2014/main" xmlns="" id="{75CCECF3-92A9-48F7-BD4B-C07C3DA28B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59836"/>
            <a:ext cx="12191999" cy="798163"/>
          </a:xfrm>
          <a:prstGeom prst="rect">
            <a:avLst/>
          </a:prstGeom>
        </p:spPr>
      </p:pic>
      <p:pic>
        <p:nvPicPr>
          <p:cNvPr id="5" name="תמונה 4">
            <a:extLst>
              <a:ext uri="{FF2B5EF4-FFF2-40B4-BE49-F238E27FC236}">
                <a16:creationId xmlns:a16="http://schemas.microsoft.com/office/drawing/2014/main" xmlns="" id="{EDC9B0B5-B9E2-4555-B734-E1A42C024C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0" y="-1"/>
            <a:ext cx="12192000" cy="798163"/>
          </a:xfrm>
          <a:prstGeom prst="rect">
            <a:avLst/>
          </a:prstGeom>
        </p:spPr>
      </p:pic>
      <p:sp>
        <p:nvSpPr>
          <p:cNvPr id="64" name="תיבת טקסט 63">
            <a:extLst>
              <a:ext uri="{FF2B5EF4-FFF2-40B4-BE49-F238E27FC236}">
                <a16:creationId xmlns:a16="http://schemas.microsoft.com/office/drawing/2014/main" xmlns="" id="{62A3FA7A-E496-434B-98A7-2A7158CF7377}"/>
              </a:ext>
            </a:extLst>
          </p:cNvPr>
          <p:cNvSpPr txBox="1"/>
          <p:nvPr/>
        </p:nvSpPr>
        <p:spPr>
          <a:xfrm>
            <a:off x="2" y="729327"/>
            <a:ext cx="12191998" cy="523220"/>
          </a:xfrm>
          <a:prstGeom prst="rect">
            <a:avLst/>
          </a:prstGeom>
          <a:noFill/>
        </p:spPr>
        <p:txBody>
          <a:bodyPr wrap="square" rtlCol="1">
            <a:spAutoFit/>
          </a:bodyPr>
          <a:lstStyle/>
          <a:p>
            <a:pPr algn="ctr"/>
            <a:r>
              <a:rPr lang="he-IL" sz="2800" b="1">
                <a:solidFill>
                  <a:srgbClr val="17649B"/>
                </a:solidFill>
                <a:effectLst>
                  <a:outerShdw blurRad="38100" dist="38100" dir="2700000" algn="tl">
                    <a:srgbClr val="000000">
                      <a:alpha val="43137"/>
                    </a:srgbClr>
                  </a:outerShdw>
                </a:effectLst>
                <a:latin typeface="Heebo" panose="00000500000000000000" pitchFamily="2" charset="-79"/>
                <a:cs typeface="Heebo" panose="00000500000000000000" pitchFamily="2" charset="-79"/>
              </a:rPr>
              <a:t>מצב מצוקה – </a:t>
            </a:r>
            <a:r>
              <a:rPr lang="en-US" sz="2800" b="1">
                <a:solidFill>
                  <a:srgbClr val="17649B"/>
                </a:solidFill>
                <a:effectLst>
                  <a:outerShdw blurRad="38100" dist="38100" dir="2700000" algn="tl">
                    <a:srgbClr val="000000">
                      <a:alpha val="43137"/>
                    </a:srgbClr>
                  </a:outerShdw>
                </a:effectLst>
                <a:latin typeface="Heebo" panose="00000500000000000000" pitchFamily="2" charset="-79"/>
                <a:cs typeface="Heebo" panose="00000500000000000000" pitchFamily="2" charset="-79"/>
              </a:rPr>
              <a:t>S.O.S</a:t>
            </a:r>
            <a:endParaRPr lang="he-IL" sz="2800" b="1">
              <a:solidFill>
                <a:srgbClr val="17649B"/>
              </a:solidFill>
              <a:effectLst>
                <a:outerShdw blurRad="38100" dist="38100" dir="2700000" algn="tl">
                  <a:srgbClr val="000000">
                    <a:alpha val="43137"/>
                  </a:srgbClr>
                </a:outerShdw>
              </a:effectLst>
              <a:cs typeface="Heebo" panose="00000500000000000000" pitchFamily="2" charset="-79"/>
            </a:endParaRPr>
          </a:p>
        </p:txBody>
      </p:sp>
      <p:sp>
        <p:nvSpPr>
          <p:cNvPr id="65" name="אליפסה 64">
            <a:extLst>
              <a:ext uri="{FF2B5EF4-FFF2-40B4-BE49-F238E27FC236}">
                <a16:creationId xmlns:a16="http://schemas.microsoft.com/office/drawing/2014/main" xmlns="" id="{37577E42-A0C2-4085-A743-59B4CA78485B}"/>
              </a:ext>
            </a:extLst>
          </p:cNvPr>
          <p:cNvSpPr/>
          <p:nvPr/>
        </p:nvSpPr>
        <p:spPr>
          <a:xfrm>
            <a:off x="4263416" y="1184312"/>
            <a:ext cx="3665163" cy="68235"/>
          </a:xfrm>
          <a:prstGeom prst="ellipse">
            <a:avLst/>
          </a:prstGeom>
          <a:solidFill>
            <a:srgbClr val="176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TextBox 11">
            <a:extLst>
              <a:ext uri="{FF2B5EF4-FFF2-40B4-BE49-F238E27FC236}">
                <a16:creationId xmlns:a16="http://schemas.microsoft.com/office/drawing/2014/main" xmlns="" id="{826F3572-9631-4508-B4F6-36C8EDC70C20}"/>
              </a:ext>
            </a:extLst>
          </p:cNvPr>
          <p:cNvSpPr txBox="1"/>
          <p:nvPr/>
        </p:nvSpPr>
        <p:spPr>
          <a:xfrm>
            <a:off x="6626087" y="1682297"/>
            <a:ext cx="5229414" cy="3365024"/>
          </a:xfrm>
          <a:prstGeom prst="rect">
            <a:avLst/>
          </a:prstGeom>
          <a:noFill/>
        </p:spPr>
        <p:txBody>
          <a:bodyPr wrap="square" rtlCol="1">
            <a:spAutoFit/>
          </a:bodyPr>
          <a:lstStyle/>
          <a:p>
            <a:pPr marL="285750" indent="-285750">
              <a:lnSpc>
                <a:spcPct val="150000"/>
              </a:lnSpc>
              <a:buFont typeface="Wingdings" panose="05000000000000000000" pitchFamily="2" charset="2"/>
              <a:buChar char="v"/>
            </a:pPr>
            <a:r>
              <a:rPr lang="he-IL" dirty="0">
                <a:solidFill>
                  <a:srgbClr val="1E6EA3"/>
                </a:solidFill>
                <a:latin typeface="Heebo" panose="00000500000000000000" pitchFamily="2" charset="-79"/>
                <a:cs typeface="Heebo" panose="00000500000000000000" pitchFamily="2" charset="-79"/>
              </a:rPr>
              <a:t>שליחת מצוקה למוקדן מתבצעת ע"י לחיצה על מקש המצוקה </a:t>
            </a:r>
            <a:r>
              <a:rPr lang="en-US" dirty="0">
                <a:solidFill>
                  <a:srgbClr val="1E6EA3"/>
                </a:solidFill>
                <a:latin typeface="Heebo" panose="00000500000000000000" pitchFamily="2" charset="-79"/>
                <a:cs typeface="Heebo" panose="00000500000000000000" pitchFamily="2" charset="-79"/>
              </a:rPr>
              <a:t>SOS</a:t>
            </a:r>
            <a:r>
              <a:rPr lang="he-IL" dirty="0">
                <a:solidFill>
                  <a:srgbClr val="1E6EA3"/>
                </a:solidFill>
                <a:latin typeface="Heebo" panose="00000500000000000000" pitchFamily="2" charset="-79"/>
                <a:cs typeface="Heebo" panose="00000500000000000000" pitchFamily="2" charset="-79"/>
              </a:rPr>
              <a:t> הממוקם בדופן העליון של המכשיר או </a:t>
            </a:r>
            <a:r>
              <a:rPr lang="he-IL" dirty="0" err="1">
                <a:solidFill>
                  <a:srgbClr val="1E6EA3"/>
                </a:solidFill>
                <a:latin typeface="Heebo" panose="00000500000000000000" pitchFamily="2" charset="-79"/>
                <a:cs typeface="Heebo" panose="00000500000000000000" pitchFamily="2" charset="-79"/>
              </a:rPr>
              <a:t>בצידו</a:t>
            </a:r>
            <a:r>
              <a:rPr lang="he-IL" dirty="0">
                <a:solidFill>
                  <a:srgbClr val="1E6EA3"/>
                </a:solidFill>
                <a:latin typeface="Heebo" panose="00000500000000000000" pitchFamily="2" charset="-79"/>
                <a:cs typeface="Heebo" panose="00000500000000000000" pitchFamily="2" charset="-79"/>
              </a:rPr>
              <a:t>, או לחיצה על לחצן המצוקה במסך הבית.</a:t>
            </a:r>
          </a:p>
          <a:p>
            <a:pPr marL="285750" indent="-285750">
              <a:lnSpc>
                <a:spcPct val="150000"/>
              </a:lnSpc>
              <a:buFont typeface="Wingdings" panose="05000000000000000000" pitchFamily="2" charset="2"/>
              <a:buChar char="v"/>
            </a:pPr>
            <a:r>
              <a:rPr lang="he-IL" dirty="0">
                <a:solidFill>
                  <a:srgbClr val="1E6EA3"/>
                </a:solidFill>
                <a:latin typeface="Heebo" panose="00000500000000000000" pitchFamily="2" charset="-79"/>
                <a:cs typeface="Heebo" panose="00000500000000000000" pitchFamily="2" charset="-79"/>
              </a:rPr>
              <a:t>בעת הלחיצה</a:t>
            </a:r>
            <a:r>
              <a:rPr lang="en-US" dirty="0">
                <a:solidFill>
                  <a:srgbClr val="1E6EA3"/>
                </a:solidFill>
                <a:latin typeface="Heebo" panose="00000500000000000000" pitchFamily="2" charset="-79"/>
                <a:cs typeface="Heebo" panose="00000500000000000000" pitchFamily="2" charset="-79"/>
              </a:rPr>
              <a:t> </a:t>
            </a:r>
            <a:r>
              <a:rPr lang="he-IL" dirty="0">
                <a:solidFill>
                  <a:srgbClr val="1E6EA3"/>
                </a:solidFill>
                <a:latin typeface="Heebo" panose="00000500000000000000" pitchFamily="2" charset="-79"/>
                <a:cs typeface="Heebo" panose="00000500000000000000" pitchFamily="2" charset="-79"/>
              </a:rPr>
              <a:t> על הכפתור        ישתנה הסטטוס במכשיר ל- </a:t>
            </a:r>
            <a:r>
              <a:rPr lang="en-US" dirty="0">
                <a:solidFill>
                  <a:srgbClr val="1E6EA3"/>
                </a:solidFill>
                <a:latin typeface="Heebo" panose="00000500000000000000" pitchFamily="2" charset="-79"/>
                <a:cs typeface="Heebo" panose="00000500000000000000" pitchFamily="2" charset="-79"/>
              </a:rPr>
              <a:t>OK</a:t>
            </a:r>
            <a:r>
              <a:rPr lang="he-IL" dirty="0">
                <a:solidFill>
                  <a:srgbClr val="1E6EA3"/>
                </a:solidFill>
                <a:latin typeface="Heebo" panose="00000500000000000000" pitchFamily="2" charset="-79"/>
                <a:cs typeface="Heebo" panose="00000500000000000000" pitchFamily="2" charset="-79"/>
              </a:rPr>
              <a:t>, ובקבוצה יזהו את המשתמש בחיווי של רקע אדום ובמצב מצוקה.</a:t>
            </a:r>
          </a:p>
          <a:p>
            <a:pPr marL="285750" indent="-285750">
              <a:lnSpc>
                <a:spcPct val="150000"/>
              </a:lnSpc>
              <a:buFont typeface="Wingdings" panose="05000000000000000000" pitchFamily="2" charset="2"/>
              <a:buChar char="v"/>
            </a:pPr>
            <a:r>
              <a:rPr lang="he-IL" dirty="0">
                <a:solidFill>
                  <a:srgbClr val="1E6EA3"/>
                </a:solidFill>
                <a:latin typeface="Heebo" panose="00000500000000000000" pitchFamily="2" charset="-79"/>
                <a:cs typeface="Heebo" panose="00000500000000000000" pitchFamily="2" charset="-79"/>
              </a:rPr>
              <a:t>הסטטוס ישתנה בחזרה ל"זמין" במכשיר כאשר המוקדן יסיים את הטיפול בקריאה.</a:t>
            </a:r>
            <a:endParaRPr lang="en-US" dirty="0">
              <a:solidFill>
                <a:srgbClr val="1E6EA3"/>
              </a:solidFill>
              <a:latin typeface="Heebo" panose="00000500000000000000" pitchFamily="2" charset="-79"/>
              <a:cs typeface="Heebo" panose="00000500000000000000" pitchFamily="2" charset="-79"/>
            </a:endParaRPr>
          </a:p>
        </p:txBody>
      </p:sp>
      <p:sp>
        <p:nvSpPr>
          <p:cNvPr id="17" name="Oval 6">
            <a:extLst>
              <a:ext uri="{FF2B5EF4-FFF2-40B4-BE49-F238E27FC236}">
                <a16:creationId xmlns:a16="http://schemas.microsoft.com/office/drawing/2014/main" xmlns="" id="{89A2D3BA-1942-4CB1-8301-5403767CEEFE}"/>
              </a:ext>
            </a:extLst>
          </p:cNvPr>
          <p:cNvSpPr/>
          <p:nvPr/>
        </p:nvSpPr>
        <p:spPr>
          <a:xfrm>
            <a:off x="3879115" y="4724400"/>
            <a:ext cx="1016123" cy="3395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8" name="תמונה 7">
            <a:extLst>
              <a:ext uri="{FF2B5EF4-FFF2-40B4-BE49-F238E27FC236}">
                <a16:creationId xmlns:a16="http://schemas.microsoft.com/office/drawing/2014/main" xmlns="" id="{F6FD59BF-462E-4B30-8E03-571F34FC85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932" y="1682297"/>
            <a:ext cx="2560935" cy="4230823"/>
          </a:xfrm>
          <a:prstGeom prst="rect">
            <a:avLst/>
          </a:prstGeom>
        </p:spPr>
      </p:pic>
      <p:pic>
        <p:nvPicPr>
          <p:cNvPr id="14" name="תמונה 13">
            <a:extLst>
              <a:ext uri="{FF2B5EF4-FFF2-40B4-BE49-F238E27FC236}">
                <a16:creationId xmlns:a16="http://schemas.microsoft.com/office/drawing/2014/main" xmlns="" id="{512C4C4F-CDE5-43B2-82A6-E43E367F32BA}"/>
              </a:ext>
            </a:extLst>
          </p:cNvPr>
          <p:cNvPicPr>
            <a:picLocks noChangeAspect="1"/>
          </p:cNvPicPr>
          <p:nvPr/>
        </p:nvPicPr>
        <p:blipFill>
          <a:blip r:embed="rId5"/>
          <a:stretch>
            <a:fillRect/>
          </a:stretch>
        </p:blipFill>
        <p:spPr>
          <a:xfrm>
            <a:off x="8744047" y="2959222"/>
            <a:ext cx="408256" cy="405587"/>
          </a:xfrm>
          <a:prstGeom prst="rect">
            <a:avLst/>
          </a:prstGeom>
        </p:spPr>
      </p:pic>
      <p:pic>
        <p:nvPicPr>
          <p:cNvPr id="12" name="תמונה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0668"/>
            <a:ext cx="2337955" cy="754026"/>
          </a:xfrm>
          <a:prstGeom prst="rect">
            <a:avLst/>
          </a:prstGeom>
        </p:spPr>
      </p:pic>
    </p:spTree>
    <p:extLst>
      <p:ext uri="{BB962C8B-B14F-4D97-AF65-F5344CB8AC3E}">
        <p14:creationId xmlns:p14="http://schemas.microsoft.com/office/powerpoint/2010/main" val="288011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xmlns="" id="{75CCECF3-92A9-48F7-BD4B-C07C3DA28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59836"/>
            <a:ext cx="12191999" cy="798163"/>
          </a:xfrm>
          <a:prstGeom prst="rect">
            <a:avLst/>
          </a:prstGeom>
        </p:spPr>
      </p:pic>
      <p:pic>
        <p:nvPicPr>
          <p:cNvPr id="5" name="תמונה 4">
            <a:extLst>
              <a:ext uri="{FF2B5EF4-FFF2-40B4-BE49-F238E27FC236}">
                <a16:creationId xmlns:a16="http://schemas.microsoft.com/office/drawing/2014/main" xmlns="" id="{EDC9B0B5-B9E2-4555-B734-E1A42C024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1"/>
            <a:ext cx="12192000" cy="798163"/>
          </a:xfrm>
          <a:prstGeom prst="rect">
            <a:avLst/>
          </a:prstGeom>
        </p:spPr>
      </p:pic>
      <p:sp>
        <p:nvSpPr>
          <p:cNvPr id="64" name="תיבת טקסט 63">
            <a:extLst>
              <a:ext uri="{FF2B5EF4-FFF2-40B4-BE49-F238E27FC236}">
                <a16:creationId xmlns:a16="http://schemas.microsoft.com/office/drawing/2014/main" xmlns="" id="{62A3FA7A-E496-434B-98A7-2A7158CF7377}"/>
              </a:ext>
            </a:extLst>
          </p:cNvPr>
          <p:cNvSpPr txBox="1"/>
          <p:nvPr/>
        </p:nvSpPr>
        <p:spPr>
          <a:xfrm>
            <a:off x="2" y="729327"/>
            <a:ext cx="12191998" cy="523220"/>
          </a:xfrm>
          <a:prstGeom prst="rect">
            <a:avLst/>
          </a:prstGeom>
          <a:noFill/>
        </p:spPr>
        <p:txBody>
          <a:bodyPr wrap="square" rtlCol="1">
            <a:spAutoFit/>
          </a:bodyPr>
          <a:lstStyle/>
          <a:p>
            <a:pPr algn="ctr"/>
            <a:r>
              <a:rPr lang="he-IL" sz="2800" b="1">
                <a:solidFill>
                  <a:srgbClr val="17649B"/>
                </a:solidFill>
                <a:effectLst>
                  <a:outerShdw blurRad="38100" dist="38100" dir="2700000" algn="tl">
                    <a:srgbClr val="000000">
                      <a:alpha val="43137"/>
                    </a:srgbClr>
                  </a:outerShdw>
                </a:effectLst>
                <a:latin typeface="Heebo" panose="00000500000000000000" pitchFamily="2" charset="-79"/>
                <a:cs typeface="Heebo" panose="00000500000000000000" pitchFamily="2" charset="-79"/>
              </a:rPr>
              <a:t>מסך "תפריט מתקדם </a:t>
            </a:r>
            <a:r>
              <a:rPr lang="en-US" sz="2800" b="1">
                <a:solidFill>
                  <a:srgbClr val="17649B"/>
                </a:solidFill>
                <a:effectLst>
                  <a:outerShdw blurRad="38100" dist="38100" dir="2700000" algn="tl">
                    <a:srgbClr val="000000">
                      <a:alpha val="43137"/>
                    </a:srgbClr>
                  </a:outerShdw>
                </a:effectLst>
                <a:latin typeface="Heebo" panose="00000500000000000000" pitchFamily="2" charset="-79"/>
                <a:cs typeface="Heebo" panose="00000500000000000000" pitchFamily="2" charset="-79"/>
              </a:rPr>
              <a:t>YTCOM</a:t>
            </a:r>
            <a:r>
              <a:rPr lang="he-IL" sz="2800" b="1">
                <a:solidFill>
                  <a:srgbClr val="17649B"/>
                </a:solidFill>
                <a:effectLst>
                  <a:outerShdw blurRad="38100" dist="38100" dir="2700000" algn="tl">
                    <a:srgbClr val="000000">
                      <a:alpha val="43137"/>
                    </a:srgbClr>
                  </a:outerShdw>
                </a:effectLst>
                <a:latin typeface="Heebo" panose="00000500000000000000" pitchFamily="2" charset="-79"/>
                <a:cs typeface="Heebo" panose="00000500000000000000" pitchFamily="2" charset="-79"/>
              </a:rPr>
              <a:t>"</a:t>
            </a:r>
            <a:endParaRPr lang="he-IL" sz="2800" b="1">
              <a:solidFill>
                <a:srgbClr val="17649B"/>
              </a:solidFill>
              <a:effectLst>
                <a:outerShdw blurRad="38100" dist="38100" dir="2700000" algn="tl">
                  <a:srgbClr val="000000">
                    <a:alpha val="43137"/>
                  </a:srgbClr>
                </a:outerShdw>
              </a:effectLst>
              <a:cs typeface="Heebo" panose="00000500000000000000" pitchFamily="2" charset="-79"/>
            </a:endParaRPr>
          </a:p>
        </p:txBody>
      </p:sp>
      <p:sp>
        <p:nvSpPr>
          <p:cNvPr id="20" name="TextBox 20">
            <a:extLst>
              <a:ext uri="{FF2B5EF4-FFF2-40B4-BE49-F238E27FC236}">
                <a16:creationId xmlns:a16="http://schemas.microsoft.com/office/drawing/2014/main" xmlns="" id="{444323FB-3DCE-4A71-A973-F385FAFB7DEC}"/>
              </a:ext>
            </a:extLst>
          </p:cNvPr>
          <p:cNvSpPr txBox="1"/>
          <p:nvPr/>
        </p:nvSpPr>
        <p:spPr>
          <a:xfrm>
            <a:off x="6156670" y="1480519"/>
            <a:ext cx="3699459" cy="3485570"/>
          </a:xfrm>
          <a:prstGeom prst="rect">
            <a:avLst/>
          </a:prstGeom>
          <a:noFill/>
        </p:spPr>
        <p:txBody>
          <a:bodyPr wrap="square" lIns="91440" tIns="45720" rIns="91440" bIns="45720" rtlCol="1" anchor="t">
            <a:spAutoFit/>
          </a:bodyPr>
          <a:lstStyle/>
          <a:p>
            <a:pPr algn="r" rtl="1">
              <a:lnSpc>
                <a:spcPct val="150000"/>
              </a:lnSpc>
            </a:pPr>
            <a:r>
              <a:rPr lang="he-IL" sz="1400" b="1" u="sng">
                <a:solidFill>
                  <a:srgbClr val="297EB0"/>
                </a:solidFill>
                <a:latin typeface="Heebo" panose="00000500000000000000" pitchFamily="2" charset="-79"/>
                <a:cs typeface="Heebo" panose="00000500000000000000" pitchFamily="2" charset="-79"/>
              </a:rPr>
              <a:t>התפריט המתקדם במסך הקיצור (</a:t>
            </a:r>
            <a:r>
              <a:rPr lang="en-US" sz="1400" b="1" u="sng">
                <a:solidFill>
                  <a:srgbClr val="297EB0"/>
                </a:solidFill>
                <a:latin typeface="Heebo" panose="00000500000000000000" pitchFamily="2" charset="-79"/>
                <a:cs typeface="Heebo" panose="00000500000000000000" pitchFamily="2" charset="-79"/>
              </a:rPr>
              <a:t>YTCOM</a:t>
            </a:r>
            <a:r>
              <a:rPr lang="he-IL" sz="1400" b="1" u="sng">
                <a:solidFill>
                  <a:srgbClr val="297EB0"/>
                </a:solidFill>
                <a:latin typeface="Heebo" panose="00000500000000000000" pitchFamily="2" charset="-79"/>
                <a:cs typeface="Heebo" panose="00000500000000000000" pitchFamily="2" charset="-79"/>
              </a:rPr>
              <a:t>):</a:t>
            </a:r>
          </a:p>
          <a:p>
            <a:pPr algn="r" rtl="1">
              <a:lnSpc>
                <a:spcPct val="150000"/>
              </a:lnSpc>
            </a:pPr>
            <a:r>
              <a:rPr lang="he-IL" sz="1400">
                <a:solidFill>
                  <a:srgbClr val="297EB0"/>
                </a:solidFill>
                <a:latin typeface="Heebo" panose="00000500000000000000" pitchFamily="2" charset="-79"/>
                <a:cs typeface="Heebo" panose="00000500000000000000" pitchFamily="2" charset="-79"/>
              </a:rPr>
              <a:t>לחצו על סמל התפריט במסך הבית כדי להציגו:</a:t>
            </a:r>
          </a:p>
          <a:p>
            <a:pPr marL="342900" indent="-342900">
              <a:lnSpc>
                <a:spcPct val="150000"/>
              </a:lnSpc>
              <a:buFont typeface="Wingdings" panose="05000000000000000000" pitchFamily="2" charset="2"/>
              <a:buChar char="v"/>
            </a:pPr>
            <a:r>
              <a:rPr lang="he-IL" sz="1200" b="1">
                <a:solidFill>
                  <a:srgbClr val="297EB0"/>
                </a:solidFill>
                <a:latin typeface="Heebo"/>
                <a:cs typeface="Heebo"/>
              </a:rPr>
              <a:t>מצב</a:t>
            </a:r>
            <a:r>
              <a:rPr lang="he-IL" sz="1200">
                <a:solidFill>
                  <a:srgbClr val="297EB0"/>
                </a:solidFill>
                <a:latin typeface="Heebo"/>
                <a:cs typeface="Heebo"/>
              </a:rPr>
              <a:t> – החלפת סטטוס המשתמש מ-</a:t>
            </a:r>
            <a:r>
              <a:rPr lang="he-IL" sz="1200" u="sng">
                <a:solidFill>
                  <a:srgbClr val="297EB0"/>
                </a:solidFill>
                <a:latin typeface="Heebo"/>
                <a:cs typeface="Heebo"/>
              </a:rPr>
              <a:t>מחובר </a:t>
            </a:r>
            <a:r>
              <a:rPr lang="he-IL" sz="1200">
                <a:solidFill>
                  <a:srgbClr val="297EB0"/>
                </a:solidFill>
                <a:latin typeface="Heebo"/>
                <a:cs typeface="Heebo"/>
              </a:rPr>
              <a:t>(</a:t>
            </a:r>
            <a:r>
              <a:rPr lang="en-US" sz="1200">
                <a:solidFill>
                  <a:srgbClr val="297EB0"/>
                </a:solidFill>
                <a:latin typeface="Heebo"/>
                <a:cs typeface="Heebo"/>
              </a:rPr>
              <a:t>Online</a:t>
            </a:r>
            <a:r>
              <a:rPr lang="he-IL" sz="1200">
                <a:solidFill>
                  <a:srgbClr val="297EB0"/>
                </a:solidFill>
                <a:latin typeface="Heebo"/>
                <a:cs typeface="Heebo"/>
              </a:rPr>
              <a:t>) ל-</a:t>
            </a:r>
            <a:r>
              <a:rPr lang="he-IL" sz="1200" u="sng">
                <a:solidFill>
                  <a:srgbClr val="297EB0"/>
                </a:solidFill>
                <a:latin typeface="Heebo"/>
                <a:cs typeface="Heebo"/>
              </a:rPr>
              <a:t>בפגישה</a:t>
            </a:r>
            <a:r>
              <a:rPr lang="he-IL" sz="1200">
                <a:solidFill>
                  <a:srgbClr val="297EB0"/>
                </a:solidFill>
                <a:latin typeface="Heebo"/>
                <a:cs typeface="Heebo"/>
              </a:rPr>
              <a:t> </a:t>
            </a:r>
            <a:r>
              <a:rPr lang="he-IL" sz="1200">
                <a:solidFill>
                  <a:srgbClr val="FF0000"/>
                </a:solidFill>
                <a:latin typeface="Heebo"/>
                <a:cs typeface="Heebo"/>
              </a:rPr>
              <a:t>(</a:t>
            </a:r>
            <a:r>
              <a:rPr lang="en-US" sz="1200">
                <a:solidFill>
                  <a:srgbClr val="FF0000"/>
                </a:solidFill>
                <a:latin typeface="Heebo"/>
                <a:cs typeface="Heebo"/>
              </a:rPr>
              <a:t>In Meeting</a:t>
            </a:r>
            <a:r>
              <a:rPr lang="he-IL" sz="1200">
                <a:solidFill>
                  <a:srgbClr val="FF0000"/>
                </a:solidFill>
                <a:latin typeface="Heebo"/>
                <a:cs typeface="Heebo"/>
              </a:rPr>
              <a:t>) </a:t>
            </a:r>
            <a:r>
              <a:rPr lang="en-US" sz="1200">
                <a:solidFill>
                  <a:srgbClr val="FF0000"/>
                </a:solidFill>
                <a:latin typeface="Heebo"/>
                <a:cs typeface="Heebo"/>
              </a:rPr>
              <a:t>XXX</a:t>
            </a:r>
            <a:r>
              <a:rPr lang="he-IL" sz="1200">
                <a:solidFill>
                  <a:srgbClr val="FF0000"/>
                </a:solidFill>
                <a:latin typeface="Heebo"/>
                <a:cs typeface="Heebo"/>
              </a:rPr>
              <a:t> להסביר מה ההבדל בין המצבים</a:t>
            </a:r>
          </a:p>
          <a:p>
            <a:pPr marL="342900" indent="-342900" algn="r" rtl="1">
              <a:lnSpc>
                <a:spcPct val="150000"/>
              </a:lnSpc>
              <a:buFont typeface="Wingdings" panose="05000000000000000000" pitchFamily="2" charset="2"/>
              <a:buChar char="v"/>
            </a:pPr>
            <a:r>
              <a:rPr lang="he-IL" sz="1200" b="1">
                <a:solidFill>
                  <a:srgbClr val="297EB0"/>
                </a:solidFill>
                <a:latin typeface="Heebo" panose="00000500000000000000" pitchFamily="2" charset="-79"/>
                <a:cs typeface="Heebo" panose="00000500000000000000" pitchFamily="2" charset="-79"/>
              </a:rPr>
              <a:t>משתמשים</a:t>
            </a:r>
            <a:r>
              <a:rPr lang="he-IL" sz="1200">
                <a:solidFill>
                  <a:srgbClr val="297EB0"/>
                </a:solidFill>
                <a:latin typeface="Heebo" panose="00000500000000000000" pitchFamily="2" charset="-79"/>
                <a:cs typeface="Heebo" panose="00000500000000000000" pitchFamily="2" charset="-79"/>
              </a:rPr>
              <a:t> –ללשונית "אנשי הקשר" </a:t>
            </a:r>
          </a:p>
          <a:p>
            <a:pPr marL="342900" indent="-342900" algn="r" rtl="1">
              <a:lnSpc>
                <a:spcPct val="150000"/>
              </a:lnSpc>
              <a:buFont typeface="Wingdings" panose="05000000000000000000" pitchFamily="2" charset="2"/>
              <a:buChar char="v"/>
            </a:pPr>
            <a:r>
              <a:rPr lang="he-IL" sz="1200" b="1">
                <a:solidFill>
                  <a:srgbClr val="297EB0"/>
                </a:solidFill>
                <a:latin typeface="Heebo" panose="00000500000000000000" pitchFamily="2" charset="-79"/>
                <a:cs typeface="Heebo" panose="00000500000000000000" pitchFamily="2" charset="-79"/>
              </a:rPr>
              <a:t>חיוג מהיר </a:t>
            </a:r>
            <a:r>
              <a:rPr lang="he-IL" sz="1200">
                <a:solidFill>
                  <a:srgbClr val="297EB0"/>
                </a:solidFill>
                <a:latin typeface="Heebo" panose="00000500000000000000" pitchFamily="2" charset="-79"/>
                <a:cs typeface="Heebo" panose="00000500000000000000" pitchFamily="2" charset="-79"/>
              </a:rPr>
              <a:t>– יקפיץ את יישום החיוג המקוצר (</a:t>
            </a:r>
            <a:r>
              <a:rPr lang="en-US" sz="1200">
                <a:solidFill>
                  <a:srgbClr val="297EB0"/>
                </a:solidFill>
                <a:latin typeface="Heebo" panose="00000500000000000000" pitchFamily="2" charset="-79"/>
                <a:cs typeface="Heebo" panose="00000500000000000000" pitchFamily="2" charset="-79"/>
              </a:rPr>
              <a:t>PTT Shortcut</a:t>
            </a:r>
            <a:r>
              <a:rPr lang="he-IL" sz="1200">
                <a:solidFill>
                  <a:srgbClr val="297EB0"/>
                </a:solidFill>
                <a:latin typeface="Heebo" panose="00000500000000000000" pitchFamily="2" charset="-79"/>
                <a:cs typeface="Heebo" panose="00000500000000000000" pitchFamily="2" charset="-79"/>
              </a:rPr>
              <a:t>)</a:t>
            </a:r>
          </a:p>
          <a:p>
            <a:pPr marL="342900" indent="-342900" algn="r" rtl="1">
              <a:lnSpc>
                <a:spcPct val="150000"/>
              </a:lnSpc>
              <a:buFont typeface="Wingdings" panose="05000000000000000000" pitchFamily="2" charset="2"/>
              <a:buChar char="v"/>
            </a:pPr>
            <a:r>
              <a:rPr lang="he-IL" sz="1200" b="1">
                <a:solidFill>
                  <a:srgbClr val="297EB0"/>
                </a:solidFill>
                <a:latin typeface="Heebo" panose="00000500000000000000" pitchFamily="2" charset="-79"/>
                <a:cs typeface="Heebo" panose="00000500000000000000" pitchFamily="2" charset="-79"/>
              </a:rPr>
              <a:t>הגדרות</a:t>
            </a:r>
            <a:r>
              <a:rPr lang="he-IL" sz="1200">
                <a:solidFill>
                  <a:srgbClr val="297EB0"/>
                </a:solidFill>
                <a:latin typeface="Heebo" panose="00000500000000000000" pitchFamily="2" charset="-79"/>
                <a:cs typeface="Heebo" panose="00000500000000000000" pitchFamily="2" charset="-79"/>
              </a:rPr>
              <a:t> – פותח תפריט ההגדרות</a:t>
            </a:r>
          </a:p>
          <a:p>
            <a:pPr marL="342900" indent="-342900" algn="r" rtl="1">
              <a:lnSpc>
                <a:spcPct val="150000"/>
              </a:lnSpc>
              <a:buFont typeface="Wingdings" panose="05000000000000000000" pitchFamily="2" charset="2"/>
              <a:buChar char="v"/>
            </a:pPr>
            <a:r>
              <a:rPr lang="he-IL" sz="1200" b="1">
                <a:solidFill>
                  <a:srgbClr val="297EB0"/>
                </a:solidFill>
                <a:latin typeface="Heebo" panose="00000500000000000000" pitchFamily="2" charset="-79"/>
                <a:cs typeface="Heebo" panose="00000500000000000000" pitchFamily="2" charset="-79"/>
              </a:rPr>
              <a:t>אודות</a:t>
            </a:r>
            <a:r>
              <a:rPr lang="he-IL" sz="1200">
                <a:solidFill>
                  <a:srgbClr val="297EB0"/>
                </a:solidFill>
                <a:latin typeface="Heebo" panose="00000500000000000000" pitchFamily="2" charset="-79"/>
                <a:cs typeface="Heebo" panose="00000500000000000000" pitchFamily="2" charset="-79"/>
              </a:rPr>
              <a:t> – מפנה לעמוד פרטי המשתמש במכשיר (כינוי, מספר לקוח, </a:t>
            </a:r>
            <a:r>
              <a:rPr lang="en-US" sz="1200">
                <a:solidFill>
                  <a:srgbClr val="297EB0"/>
                </a:solidFill>
                <a:latin typeface="Heebo" panose="00000500000000000000" pitchFamily="2" charset="-79"/>
                <a:cs typeface="Heebo" panose="00000500000000000000" pitchFamily="2" charset="-79"/>
              </a:rPr>
              <a:t>IMSI</a:t>
            </a:r>
            <a:r>
              <a:rPr lang="he-IL" sz="1200">
                <a:solidFill>
                  <a:srgbClr val="297EB0"/>
                </a:solidFill>
                <a:latin typeface="Heebo" panose="00000500000000000000" pitchFamily="2" charset="-79"/>
                <a:cs typeface="Heebo" panose="00000500000000000000" pitchFamily="2" charset="-79"/>
              </a:rPr>
              <a:t>) ומספר גרסת היישום.</a:t>
            </a:r>
          </a:p>
          <a:p>
            <a:pPr marL="342900" indent="-342900" algn="r" rtl="1">
              <a:lnSpc>
                <a:spcPct val="150000"/>
              </a:lnSpc>
              <a:buFont typeface="Wingdings" panose="05000000000000000000" pitchFamily="2" charset="2"/>
              <a:buChar char="v"/>
            </a:pPr>
            <a:endParaRPr lang="he-IL" sz="1200">
              <a:solidFill>
                <a:srgbClr val="297EB0"/>
              </a:solidFill>
              <a:latin typeface="Heebo" panose="00000500000000000000" pitchFamily="2" charset="-79"/>
              <a:cs typeface="Heebo" panose="00000500000000000000" pitchFamily="2" charset="-79"/>
            </a:endParaRPr>
          </a:p>
        </p:txBody>
      </p:sp>
      <p:sp>
        <p:nvSpPr>
          <p:cNvPr id="21" name="מלבן: פינות מעוגלות 20">
            <a:extLst>
              <a:ext uri="{FF2B5EF4-FFF2-40B4-BE49-F238E27FC236}">
                <a16:creationId xmlns:a16="http://schemas.microsoft.com/office/drawing/2014/main" xmlns="" id="{15CC6743-99D8-461A-A1A5-81F3A7715669}"/>
              </a:ext>
            </a:extLst>
          </p:cNvPr>
          <p:cNvSpPr/>
          <p:nvPr/>
        </p:nvSpPr>
        <p:spPr>
          <a:xfrm>
            <a:off x="2554725" y="1469609"/>
            <a:ext cx="7301405" cy="4388692"/>
          </a:xfrm>
          <a:prstGeom prst="roundRect">
            <a:avLst>
              <a:gd name="adj" fmla="val 5073"/>
            </a:avLst>
          </a:prstGeom>
          <a:noFill/>
          <a:ln w="19050">
            <a:solidFill>
              <a:srgbClr val="2E6CA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7073" y="1569078"/>
            <a:ext cx="2263308" cy="3772179"/>
          </a:xfrm>
          <a:prstGeom prst="rect">
            <a:avLst/>
          </a:prstGeom>
        </p:spPr>
      </p:pic>
      <p:cxnSp>
        <p:nvCxnSpPr>
          <p:cNvPr id="13" name="Straight Arrow Connector 12"/>
          <p:cNvCxnSpPr>
            <a:cxnSpLocks/>
          </p:cNvCxnSpPr>
          <p:nvPr/>
        </p:nvCxnSpPr>
        <p:spPr>
          <a:xfrm flipH="1">
            <a:off x="5181600" y="2025113"/>
            <a:ext cx="1219200"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2" name="אליפסה 64">
            <a:extLst>
              <a:ext uri="{FF2B5EF4-FFF2-40B4-BE49-F238E27FC236}">
                <a16:creationId xmlns:a16="http://schemas.microsoft.com/office/drawing/2014/main" xmlns="" id="{37577E42-A0C2-4085-A743-59B4CA78485B}"/>
              </a:ext>
            </a:extLst>
          </p:cNvPr>
          <p:cNvSpPr/>
          <p:nvPr/>
        </p:nvSpPr>
        <p:spPr>
          <a:xfrm>
            <a:off x="2849467" y="1197012"/>
            <a:ext cx="6493060" cy="68235"/>
          </a:xfrm>
          <a:prstGeom prst="ellipse">
            <a:avLst/>
          </a:prstGeom>
          <a:solidFill>
            <a:srgbClr val="176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0668"/>
            <a:ext cx="2337955" cy="754026"/>
          </a:xfrm>
          <a:prstGeom prst="rect">
            <a:avLst/>
          </a:prstGeom>
        </p:spPr>
      </p:pic>
    </p:spTree>
    <p:extLst>
      <p:ext uri="{BB962C8B-B14F-4D97-AF65-F5344CB8AC3E}">
        <p14:creationId xmlns:p14="http://schemas.microsoft.com/office/powerpoint/2010/main" val="3205675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xmlns="" id="{75CCECF3-92A9-48F7-BD4B-C07C3DA28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59836"/>
            <a:ext cx="12191999" cy="798163"/>
          </a:xfrm>
          <a:prstGeom prst="rect">
            <a:avLst/>
          </a:prstGeom>
        </p:spPr>
      </p:pic>
      <p:pic>
        <p:nvPicPr>
          <p:cNvPr id="5" name="תמונה 4">
            <a:extLst>
              <a:ext uri="{FF2B5EF4-FFF2-40B4-BE49-F238E27FC236}">
                <a16:creationId xmlns:a16="http://schemas.microsoft.com/office/drawing/2014/main" xmlns="" id="{EDC9B0B5-B9E2-4555-B734-E1A42C024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1"/>
            <a:ext cx="12192000" cy="798163"/>
          </a:xfrm>
          <a:prstGeom prst="rect">
            <a:avLst/>
          </a:prstGeom>
        </p:spPr>
      </p:pic>
      <p:sp>
        <p:nvSpPr>
          <p:cNvPr id="64" name="תיבת טקסט 63">
            <a:extLst>
              <a:ext uri="{FF2B5EF4-FFF2-40B4-BE49-F238E27FC236}">
                <a16:creationId xmlns:a16="http://schemas.microsoft.com/office/drawing/2014/main" xmlns="" id="{62A3FA7A-E496-434B-98A7-2A7158CF7377}"/>
              </a:ext>
            </a:extLst>
          </p:cNvPr>
          <p:cNvSpPr txBox="1"/>
          <p:nvPr/>
        </p:nvSpPr>
        <p:spPr>
          <a:xfrm>
            <a:off x="2" y="729327"/>
            <a:ext cx="12191998" cy="523220"/>
          </a:xfrm>
          <a:prstGeom prst="rect">
            <a:avLst/>
          </a:prstGeom>
          <a:noFill/>
        </p:spPr>
        <p:txBody>
          <a:bodyPr wrap="square" rtlCol="1">
            <a:spAutoFit/>
          </a:bodyPr>
          <a:lstStyle/>
          <a:p>
            <a:pPr algn="ctr"/>
            <a:r>
              <a:rPr lang="he-IL" sz="2800" b="1">
                <a:solidFill>
                  <a:srgbClr val="17649B"/>
                </a:solidFill>
                <a:effectLst>
                  <a:outerShdw blurRad="38100" dist="38100" dir="2700000" algn="tl">
                    <a:srgbClr val="000000">
                      <a:alpha val="43137"/>
                    </a:srgbClr>
                  </a:outerShdw>
                </a:effectLst>
                <a:latin typeface="Heebo" panose="00000500000000000000" pitchFamily="2" charset="-79"/>
                <a:cs typeface="Heebo" panose="00000500000000000000" pitchFamily="2" charset="-79"/>
              </a:rPr>
              <a:t>מסכי המערכת – מסך "תפריט מתקדם </a:t>
            </a:r>
            <a:r>
              <a:rPr lang="en-US" sz="2800" b="1" err="1">
                <a:solidFill>
                  <a:srgbClr val="17649B"/>
                </a:solidFill>
                <a:effectLst>
                  <a:outerShdw blurRad="38100" dist="38100" dir="2700000" algn="tl">
                    <a:srgbClr val="000000">
                      <a:alpha val="43137"/>
                    </a:srgbClr>
                  </a:outerShdw>
                </a:effectLst>
                <a:latin typeface="Heebo" panose="00000500000000000000" pitchFamily="2" charset="-79"/>
                <a:cs typeface="Heebo" panose="00000500000000000000" pitchFamily="2" charset="-79"/>
              </a:rPr>
              <a:t>EasyTalk</a:t>
            </a:r>
            <a:r>
              <a:rPr lang="he-IL" sz="2800" b="1">
                <a:solidFill>
                  <a:srgbClr val="17649B"/>
                </a:solidFill>
                <a:effectLst>
                  <a:outerShdw blurRad="38100" dist="38100" dir="2700000" algn="tl">
                    <a:srgbClr val="000000">
                      <a:alpha val="43137"/>
                    </a:srgbClr>
                  </a:outerShdw>
                </a:effectLst>
                <a:latin typeface="Heebo" panose="00000500000000000000" pitchFamily="2" charset="-79"/>
                <a:cs typeface="Heebo" panose="00000500000000000000" pitchFamily="2" charset="-79"/>
              </a:rPr>
              <a:t>"</a:t>
            </a:r>
            <a:endParaRPr lang="he-IL" sz="2800" b="1">
              <a:solidFill>
                <a:srgbClr val="17649B"/>
              </a:solidFill>
              <a:effectLst>
                <a:outerShdw blurRad="38100" dist="38100" dir="2700000" algn="tl">
                  <a:srgbClr val="000000">
                    <a:alpha val="43137"/>
                  </a:srgbClr>
                </a:outerShdw>
              </a:effectLst>
              <a:cs typeface="Heebo" panose="00000500000000000000" pitchFamily="2" charset="-79"/>
            </a:endParaRPr>
          </a:p>
        </p:txBody>
      </p:sp>
      <p:sp>
        <p:nvSpPr>
          <p:cNvPr id="20" name="TextBox 20">
            <a:extLst>
              <a:ext uri="{FF2B5EF4-FFF2-40B4-BE49-F238E27FC236}">
                <a16:creationId xmlns:a16="http://schemas.microsoft.com/office/drawing/2014/main" xmlns="" id="{444323FB-3DCE-4A71-A973-F385FAFB7DEC}"/>
              </a:ext>
            </a:extLst>
          </p:cNvPr>
          <p:cNvSpPr txBox="1"/>
          <p:nvPr/>
        </p:nvSpPr>
        <p:spPr>
          <a:xfrm>
            <a:off x="6156670" y="1480519"/>
            <a:ext cx="3699459" cy="4662815"/>
          </a:xfrm>
          <a:prstGeom prst="rect">
            <a:avLst/>
          </a:prstGeom>
          <a:noFill/>
        </p:spPr>
        <p:txBody>
          <a:bodyPr wrap="square" rtlCol="1">
            <a:spAutoFit/>
          </a:bodyPr>
          <a:lstStyle/>
          <a:p>
            <a:pPr algn="r" rtl="1">
              <a:lnSpc>
                <a:spcPct val="150000"/>
              </a:lnSpc>
            </a:pPr>
            <a:r>
              <a:rPr lang="he-IL" sz="1400" b="1" u="sng">
                <a:solidFill>
                  <a:srgbClr val="297EB0"/>
                </a:solidFill>
                <a:latin typeface="Heebo" panose="00000500000000000000" pitchFamily="2" charset="-79"/>
                <a:cs typeface="Heebo" panose="00000500000000000000" pitchFamily="2" charset="-79"/>
              </a:rPr>
              <a:t>התפריט המתקדם במסכים הפנימיים:</a:t>
            </a:r>
          </a:p>
          <a:p>
            <a:pPr algn="r" rtl="1">
              <a:lnSpc>
                <a:spcPct val="150000"/>
              </a:lnSpc>
            </a:pPr>
            <a:r>
              <a:rPr lang="he-IL" sz="1400">
                <a:solidFill>
                  <a:srgbClr val="297EB0"/>
                </a:solidFill>
                <a:latin typeface="Heebo" panose="00000500000000000000" pitchFamily="2" charset="-79"/>
                <a:cs typeface="Heebo" panose="00000500000000000000" pitchFamily="2" charset="-79"/>
              </a:rPr>
              <a:t>לחצו על סמל התפריט במסך הבית כדי להציגו:</a:t>
            </a:r>
          </a:p>
          <a:p>
            <a:pPr marL="342900" indent="-342900">
              <a:lnSpc>
                <a:spcPct val="150000"/>
              </a:lnSpc>
              <a:buFont typeface="Wingdings" panose="05000000000000000000" pitchFamily="2" charset="2"/>
              <a:buChar char="v"/>
            </a:pPr>
            <a:r>
              <a:rPr lang="he-IL" sz="1200" b="1">
                <a:solidFill>
                  <a:srgbClr val="297EB0"/>
                </a:solidFill>
                <a:latin typeface="Heebo" panose="00000500000000000000" pitchFamily="2" charset="-79"/>
                <a:cs typeface="Heebo" panose="00000500000000000000" pitchFamily="2" charset="-79"/>
              </a:rPr>
              <a:t>מצב</a:t>
            </a:r>
            <a:r>
              <a:rPr lang="he-IL" sz="1200">
                <a:solidFill>
                  <a:srgbClr val="297EB0"/>
                </a:solidFill>
                <a:latin typeface="Heebo" panose="00000500000000000000" pitchFamily="2" charset="-79"/>
                <a:cs typeface="Heebo" panose="00000500000000000000" pitchFamily="2" charset="-79"/>
              </a:rPr>
              <a:t> – החלפת סטטוס המשתמש מ</a:t>
            </a:r>
            <a:r>
              <a:rPr lang="he-IL" sz="1200" u="sng">
                <a:solidFill>
                  <a:srgbClr val="297EB0"/>
                </a:solidFill>
                <a:latin typeface="Heebo" panose="00000500000000000000" pitchFamily="2" charset="-79"/>
                <a:cs typeface="Heebo" panose="00000500000000000000" pitchFamily="2" charset="-79"/>
              </a:rPr>
              <a:t>מחובר </a:t>
            </a:r>
            <a:r>
              <a:rPr lang="he-IL" sz="1200">
                <a:solidFill>
                  <a:srgbClr val="297EB0"/>
                </a:solidFill>
                <a:latin typeface="Heebo" panose="00000500000000000000" pitchFamily="2" charset="-79"/>
                <a:cs typeface="Heebo" panose="00000500000000000000" pitchFamily="2" charset="-79"/>
              </a:rPr>
              <a:t>(</a:t>
            </a:r>
            <a:r>
              <a:rPr lang="en-US" sz="1200">
                <a:solidFill>
                  <a:srgbClr val="297EB0"/>
                </a:solidFill>
                <a:latin typeface="Heebo" panose="00000500000000000000" pitchFamily="2" charset="-79"/>
                <a:cs typeface="Heebo" panose="00000500000000000000" pitchFamily="2" charset="-79"/>
              </a:rPr>
              <a:t>Online</a:t>
            </a:r>
            <a:r>
              <a:rPr lang="he-IL" sz="1200">
                <a:solidFill>
                  <a:srgbClr val="297EB0"/>
                </a:solidFill>
                <a:latin typeface="Heebo" panose="00000500000000000000" pitchFamily="2" charset="-79"/>
                <a:cs typeface="Heebo" panose="00000500000000000000" pitchFamily="2" charset="-79"/>
              </a:rPr>
              <a:t>) </a:t>
            </a:r>
            <a:r>
              <a:rPr lang="he-IL" sz="1200" err="1">
                <a:solidFill>
                  <a:srgbClr val="297EB0"/>
                </a:solidFill>
                <a:latin typeface="Heebo" panose="00000500000000000000" pitchFamily="2" charset="-79"/>
                <a:cs typeface="Heebo" panose="00000500000000000000" pitchFamily="2" charset="-79"/>
              </a:rPr>
              <a:t>ל</a:t>
            </a:r>
            <a:r>
              <a:rPr lang="he-IL" sz="1200" u="sng" err="1">
                <a:solidFill>
                  <a:srgbClr val="297EB0"/>
                </a:solidFill>
                <a:latin typeface="Heebo" panose="00000500000000000000" pitchFamily="2" charset="-79"/>
                <a:cs typeface="Heebo" panose="00000500000000000000" pitchFamily="2" charset="-79"/>
              </a:rPr>
              <a:t>בפגישה</a:t>
            </a:r>
            <a:r>
              <a:rPr lang="he-IL" sz="1200">
                <a:solidFill>
                  <a:srgbClr val="297EB0"/>
                </a:solidFill>
                <a:latin typeface="Heebo" panose="00000500000000000000" pitchFamily="2" charset="-79"/>
                <a:cs typeface="Heebo" panose="00000500000000000000" pitchFamily="2" charset="-79"/>
              </a:rPr>
              <a:t> (</a:t>
            </a:r>
            <a:r>
              <a:rPr lang="en-US" sz="1200">
                <a:solidFill>
                  <a:srgbClr val="297EB0"/>
                </a:solidFill>
                <a:latin typeface="Heebo" panose="00000500000000000000" pitchFamily="2" charset="-79"/>
                <a:cs typeface="Heebo" panose="00000500000000000000" pitchFamily="2" charset="-79"/>
              </a:rPr>
              <a:t>In Meeting</a:t>
            </a:r>
            <a:r>
              <a:rPr lang="he-IL" sz="1200">
                <a:solidFill>
                  <a:srgbClr val="297EB0"/>
                </a:solidFill>
                <a:latin typeface="Heebo" panose="00000500000000000000" pitchFamily="2" charset="-79"/>
                <a:cs typeface="Heebo" panose="00000500000000000000" pitchFamily="2" charset="-79"/>
              </a:rPr>
              <a:t>)</a:t>
            </a:r>
          </a:p>
          <a:p>
            <a:pPr marL="342900" indent="-342900" algn="r" rtl="1">
              <a:lnSpc>
                <a:spcPct val="150000"/>
              </a:lnSpc>
              <a:buFont typeface="Wingdings" panose="05000000000000000000" pitchFamily="2" charset="2"/>
              <a:buChar char="v"/>
            </a:pPr>
            <a:r>
              <a:rPr lang="he-IL" sz="1200" b="1">
                <a:solidFill>
                  <a:srgbClr val="297EB0"/>
                </a:solidFill>
                <a:latin typeface="Heebo" panose="00000500000000000000" pitchFamily="2" charset="-79"/>
                <a:cs typeface="Heebo" panose="00000500000000000000" pitchFamily="2" charset="-79"/>
              </a:rPr>
              <a:t>שיחת מוקדן</a:t>
            </a:r>
            <a:r>
              <a:rPr lang="he-IL" sz="1200">
                <a:solidFill>
                  <a:srgbClr val="297EB0"/>
                </a:solidFill>
                <a:latin typeface="Heebo" panose="00000500000000000000" pitchFamily="2" charset="-79"/>
                <a:cs typeface="Heebo" panose="00000500000000000000" pitchFamily="2" charset="-79"/>
              </a:rPr>
              <a:t> – פתיחת שיחה מול עמדת המוקדן</a:t>
            </a:r>
          </a:p>
          <a:p>
            <a:pPr marL="342900" indent="-342900" algn="r" rtl="1">
              <a:lnSpc>
                <a:spcPct val="150000"/>
              </a:lnSpc>
              <a:buFont typeface="Wingdings" panose="05000000000000000000" pitchFamily="2" charset="2"/>
              <a:buChar char="v"/>
            </a:pPr>
            <a:r>
              <a:rPr lang="he-IL" sz="1200" b="1">
                <a:solidFill>
                  <a:srgbClr val="297EB0"/>
                </a:solidFill>
                <a:latin typeface="Heebo" panose="00000500000000000000" pitchFamily="2" charset="-79"/>
                <a:cs typeface="Heebo" panose="00000500000000000000" pitchFamily="2" charset="-79"/>
              </a:rPr>
              <a:t>הגדרות</a:t>
            </a:r>
            <a:r>
              <a:rPr lang="he-IL" sz="1200">
                <a:solidFill>
                  <a:srgbClr val="297EB0"/>
                </a:solidFill>
                <a:latin typeface="Heebo" panose="00000500000000000000" pitchFamily="2" charset="-79"/>
                <a:cs typeface="Heebo" panose="00000500000000000000" pitchFamily="2" charset="-79"/>
              </a:rPr>
              <a:t> – מפנה לתפריט ההגדרות</a:t>
            </a:r>
          </a:p>
          <a:p>
            <a:pPr marL="342900" indent="-342900" algn="r" rtl="1">
              <a:lnSpc>
                <a:spcPct val="150000"/>
              </a:lnSpc>
              <a:buFont typeface="Wingdings" panose="05000000000000000000" pitchFamily="2" charset="2"/>
              <a:buChar char="v"/>
            </a:pPr>
            <a:r>
              <a:rPr lang="he-IL" sz="1200" b="1">
                <a:solidFill>
                  <a:srgbClr val="297EB0"/>
                </a:solidFill>
                <a:latin typeface="Heebo" panose="00000500000000000000" pitchFamily="2" charset="-79"/>
                <a:cs typeface="Heebo" panose="00000500000000000000" pitchFamily="2" charset="-79"/>
              </a:rPr>
              <a:t>אודות</a:t>
            </a:r>
            <a:r>
              <a:rPr lang="he-IL" sz="1200">
                <a:solidFill>
                  <a:srgbClr val="297EB0"/>
                </a:solidFill>
                <a:latin typeface="Heebo" panose="00000500000000000000" pitchFamily="2" charset="-79"/>
                <a:cs typeface="Heebo" panose="00000500000000000000" pitchFamily="2" charset="-79"/>
              </a:rPr>
              <a:t> – מפנה לעמוד פרטי המשתמש במכשיר (כינוי, מספר לקוח, </a:t>
            </a:r>
            <a:r>
              <a:rPr lang="en-US" sz="1200">
                <a:solidFill>
                  <a:srgbClr val="297EB0"/>
                </a:solidFill>
                <a:latin typeface="Heebo" panose="00000500000000000000" pitchFamily="2" charset="-79"/>
                <a:cs typeface="Heebo" panose="00000500000000000000" pitchFamily="2" charset="-79"/>
              </a:rPr>
              <a:t>IMSI</a:t>
            </a:r>
            <a:r>
              <a:rPr lang="he-IL" sz="1200">
                <a:solidFill>
                  <a:srgbClr val="297EB0"/>
                </a:solidFill>
                <a:latin typeface="Heebo" panose="00000500000000000000" pitchFamily="2" charset="-79"/>
                <a:cs typeface="Heebo" panose="00000500000000000000" pitchFamily="2" charset="-79"/>
              </a:rPr>
              <a:t>) ומספר גרסת היישום.</a:t>
            </a:r>
          </a:p>
          <a:p>
            <a:pPr marL="342900" indent="-342900" algn="r" rtl="1">
              <a:lnSpc>
                <a:spcPct val="150000"/>
              </a:lnSpc>
              <a:buFont typeface="Wingdings" panose="05000000000000000000" pitchFamily="2" charset="2"/>
              <a:buChar char="v"/>
            </a:pPr>
            <a:r>
              <a:rPr lang="he-IL" sz="1200" b="1">
                <a:solidFill>
                  <a:srgbClr val="297EB0"/>
                </a:solidFill>
                <a:latin typeface="Heebo" panose="00000500000000000000" pitchFamily="2" charset="-79"/>
                <a:cs typeface="Heebo" panose="00000500000000000000" pitchFamily="2" charset="-79"/>
              </a:rPr>
              <a:t>התנתקות</a:t>
            </a:r>
            <a:r>
              <a:rPr lang="he-IL" sz="1200">
                <a:solidFill>
                  <a:srgbClr val="297EB0"/>
                </a:solidFill>
                <a:latin typeface="Heebo" panose="00000500000000000000" pitchFamily="2" charset="-79"/>
                <a:cs typeface="Heebo" panose="00000500000000000000" pitchFamily="2" charset="-79"/>
              </a:rPr>
              <a:t> – התנתקות המשתמש ויציאה למסך הרישום</a:t>
            </a:r>
          </a:p>
          <a:p>
            <a:pPr marL="342900" indent="-342900" algn="r" rtl="1">
              <a:lnSpc>
                <a:spcPct val="150000"/>
              </a:lnSpc>
              <a:buFont typeface="Wingdings" panose="05000000000000000000" pitchFamily="2" charset="2"/>
              <a:buChar char="v"/>
            </a:pPr>
            <a:r>
              <a:rPr lang="he-IL" sz="1200" b="1">
                <a:solidFill>
                  <a:srgbClr val="297EB0"/>
                </a:solidFill>
                <a:latin typeface="Heebo" panose="00000500000000000000" pitchFamily="2" charset="-79"/>
                <a:cs typeface="Heebo" panose="00000500000000000000" pitchFamily="2" charset="-79"/>
              </a:rPr>
              <a:t>יציאה </a:t>
            </a:r>
            <a:r>
              <a:rPr lang="he-IL" sz="1200">
                <a:solidFill>
                  <a:srgbClr val="297EB0"/>
                </a:solidFill>
                <a:latin typeface="Heebo" panose="00000500000000000000" pitchFamily="2" charset="-79"/>
                <a:cs typeface="Heebo" panose="00000500000000000000" pitchFamily="2" charset="-79"/>
              </a:rPr>
              <a:t>– אתחול של האפליקציה והתחברות מחדש</a:t>
            </a:r>
          </a:p>
          <a:p>
            <a:pPr marL="342900" indent="-342900" algn="r" rtl="1">
              <a:lnSpc>
                <a:spcPct val="150000"/>
              </a:lnSpc>
              <a:buFont typeface="Wingdings" panose="05000000000000000000" pitchFamily="2" charset="2"/>
              <a:buChar char="v"/>
            </a:pPr>
            <a:endParaRPr lang="he-IL" sz="1200">
              <a:solidFill>
                <a:srgbClr val="297EB0"/>
              </a:solidFill>
              <a:latin typeface="Heebo" panose="00000500000000000000" pitchFamily="2" charset="-79"/>
              <a:cs typeface="Heebo" panose="00000500000000000000" pitchFamily="2" charset="-79"/>
            </a:endParaRPr>
          </a:p>
        </p:txBody>
      </p:sp>
      <p:sp>
        <p:nvSpPr>
          <p:cNvPr id="21" name="מלבן: פינות מעוגלות 20">
            <a:extLst>
              <a:ext uri="{FF2B5EF4-FFF2-40B4-BE49-F238E27FC236}">
                <a16:creationId xmlns:a16="http://schemas.microsoft.com/office/drawing/2014/main" xmlns="" id="{15CC6743-99D8-461A-A1A5-81F3A7715669}"/>
              </a:ext>
            </a:extLst>
          </p:cNvPr>
          <p:cNvSpPr/>
          <p:nvPr/>
        </p:nvSpPr>
        <p:spPr>
          <a:xfrm>
            <a:off x="2554725" y="1469609"/>
            <a:ext cx="7301405" cy="4781066"/>
          </a:xfrm>
          <a:prstGeom prst="roundRect">
            <a:avLst>
              <a:gd name="adj" fmla="val 5073"/>
            </a:avLst>
          </a:prstGeom>
          <a:noFill/>
          <a:ln w="19050">
            <a:solidFill>
              <a:srgbClr val="2E6CA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אליפסה 64">
            <a:extLst>
              <a:ext uri="{FF2B5EF4-FFF2-40B4-BE49-F238E27FC236}">
                <a16:creationId xmlns:a16="http://schemas.microsoft.com/office/drawing/2014/main" xmlns="" id="{37577E42-A0C2-4085-A743-59B4CA78485B}"/>
              </a:ext>
            </a:extLst>
          </p:cNvPr>
          <p:cNvSpPr/>
          <p:nvPr/>
        </p:nvSpPr>
        <p:spPr>
          <a:xfrm>
            <a:off x="2849467" y="1197012"/>
            <a:ext cx="6493060" cy="68235"/>
          </a:xfrm>
          <a:prstGeom prst="ellipse">
            <a:avLst/>
          </a:prstGeom>
          <a:solidFill>
            <a:srgbClr val="176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2873" y="1574142"/>
            <a:ext cx="2110154" cy="4572000"/>
          </a:xfrm>
          <a:prstGeom prst="rect">
            <a:avLst/>
          </a:prstGeom>
        </p:spPr>
      </p:pic>
      <p:cxnSp>
        <p:nvCxnSpPr>
          <p:cNvPr id="14" name="Connector: Curved 13">
            <a:extLst>
              <a:ext uri="{FF2B5EF4-FFF2-40B4-BE49-F238E27FC236}">
                <a16:creationId xmlns:a16="http://schemas.microsoft.com/office/drawing/2014/main" xmlns="" id="{C60DDEAD-EDD2-388D-5143-55F66A1A1831}"/>
              </a:ext>
            </a:extLst>
          </p:cNvPr>
          <p:cNvCxnSpPr>
            <a:cxnSpLocks/>
          </p:cNvCxnSpPr>
          <p:nvPr/>
        </p:nvCxnSpPr>
        <p:spPr>
          <a:xfrm rot="5400000" flipH="1" flipV="1">
            <a:off x="3963135" y="3000801"/>
            <a:ext cx="3442737" cy="1527844"/>
          </a:xfrm>
          <a:prstGeom prst="curvedConnector3">
            <a:avLst>
              <a:gd name="adj1" fmla="val 100077"/>
            </a:avLst>
          </a:prstGeom>
          <a:ln w="38100">
            <a:headEnd type="stealth"/>
            <a:tailEnd type="none"/>
          </a:ln>
        </p:spPr>
        <p:style>
          <a:lnRef idx="1">
            <a:schemeClr val="accent4"/>
          </a:lnRef>
          <a:fillRef idx="0">
            <a:schemeClr val="accent4"/>
          </a:fillRef>
          <a:effectRef idx="0">
            <a:schemeClr val="accent4"/>
          </a:effectRef>
          <a:fontRef idx="minor">
            <a:schemeClr val="tx1"/>
          </a:fontRef>
        </p:style>
      </p:cxnSp>
      <p:pic>
        <p:nvPicPr>
          <p:cNvPr id="11" name="תמונה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0668"/>
            <a:ext cx="2337955" cy="754026"/>
          </a:xfrm>
          <a:prstGeom prst="rect">
            <a:avLst/>
          </a:prstGeom>
        </p:spPr>
      </p:pic>
    </p:spTree>
    <p:extLst>
      <p:ext uri="{BB962C8B-B14F-4D97-AF65-F5344CB8AC3E}">
        <p14:creationId xmlns:p14="http://schemas.microsoft.com/office/powerpoint/2010/main" val="225554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xmlns="" id="{75CCECF3-92A9-48F7-BD4B-C07C3DA28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59836"/>
            <a:ext cx="12191999" cy="798163"/>
          </a:xfrm>
          <a:prstGeom prst="rect">
            <a:avLst/>
          </a:prstGeom>
        </p:spPr>
      </p:pic>
      <p:pic>
        <p:nvPicPr>
          <p:cNvPr id="5" name="תמונה 4">
            <a:extLst>
              <a:ext uri="{FF2B5EF4-FFF2-40B4-BE49-F238E27FC236}">
                <a16:creationId xmlns:a16="http://schemas.microsoft.com/office/drawing/2014/main" xmlns="" id="{EDC9B0B5-B9E2-4555-B734-E1A42C024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1"/>
            <a:ext cx="12192000" cy="798163"/>
          </a:xfrm>
          <a:prstGeom prst="rect">
            <a:avLst/>
          </a:prstGeom>
        </p:spPr>
      </p:pic>
      <p:sp>
        <p:nvSpPr>
          <p:cNvPr id="64" name="תיבת טקסט 63">
            <a:extLst>
              <a:ext uri="{FF2B5EF4-FFF2-40B4-BE49-F238E27FC236}">
                <a16:creationId xmlns:a16="http://schemas.microsoft.com/office/drawing/2014/main" xmlns="" id="{62A3FA7A-E496-434B-98A7-2A7158CF7377}"/>
              </a:ext>
            </a:extLst>
          </p:cNvPr>
          <p:cNvSpPr txBox="1"/>
          <p:nvPr/>
        </p:nvSpPr>
        <p:spPr>
          <a:xfrm>
            <a:off x="2" y="729327"/>
            <a:ext cx="12191998" cy="523220"/>
          </a:xfrm>
          <a:prstGeom prst="rect">
            <a:avLst/>
          </a:prstGeom>
          <a:noFill/>
        </p:spPr>
        <p:txBody>
          <a:bodyPr wrap="square" rtlCol="1">
            <a:spAutoFit/>
          </a:bodyPr>
          <a:lstStyle/>
          <a:p>
            <a:pPr algn="ctr"/>
            <a:r>
              <a:rPr lang="he-IL" sz="2800" b="1">
                <a:solidFill>
                  <a:srgbClr val="17649B"/>
                </a:solidFill>
                <a:effectLst>
                  <a:outerShdw blurRad="38100" dist="38100" dir="2700000" algn="tl">
                    <a:srgbClr val="000000">
                      <a:alpha val="43137"/>
                    </a:srgbClr>
                  </a:outerShdw>
                </a:effectLst>
                <a:latin typeface="Heebo" panose="00000500000000000000" pitchFamily="2" charset="-79"/>
                <a:cs typeface="Heebo" panose="00000500000000000000" pitchFamily="2" charset="-79"/>
              </a:rPr>
              <a:t>מסכי המערכת – שינוי סטטוס פגישה</a:t>
            </a:r>
            <a:endParaRPr lang="he-IL" sz="2800" b="1">
              <a:solidFill>
                <a:srgbClr val="17649B"/>
              </a:solidFill>
              <a:effectLst>
                <a:outerShdw blurRad="38100" dist="38100" dir="2700000" algn="tl">
                  <a:srgbClr val="000000">
                    <a:alpha val="43137"/>
                  </a:srgbClr>
                </a:outerShdw>
              </a:effectLst>
              <a:cs typeface="Heebo" panose="00000500000000000000" pitchFamily="2" charset="-79"/>
            </a:endParaRPr>
          </a:p>
        </p:txBody>
      </p:sp>
      <p:sp>
        <p:nvSpPr>
          <p:cNvPr id="65" name="אליפסה 64">
            <a:extLst>
              <a:ext uri="{FF2B5EF4-FFF2-40B4-BE49-F238E27FC236}">
                <a16:creationId xmlns:a16="http://schemas.microsoft.com/office/drawing/2014/main" xmlns="" id="{37577E42-A0C2-4085-A743-59B4CA78485B}"/>
              </a:ext>
            </a:extLst>
          </p:cNvPr>
          <p:cNvSpPr/>
          <p:nvPr/>
        </p:nvSpPr>
        <p:spPr>
          <a:xfrm>
            <a:off x="3144606" y="1184312"/>
            <a:ext cx="5902782" cy="68235"/>
          </a:xfrm>
          <a:prstGeom prst="ellipse">
            <a:avLst/>
          </a:prstGeom>
          <a:solidFill>
            <a:srgbClr val="176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TextBox 11">
            <a:extLst>
              <a:ext uri="{FF2B5EF4-FFF2-40B4-BE49-F238E27FC236}">
                <a16:creationId xmlns:a16="http://schemas.microsoft.com/office/drawing/2014/main" xmlns="" id="{467658F6-5CE1-4F3D-8825-9491D1A6CE7C}"/>
              </a:ext>
            </a:extLst>
          </p:cNvPr>
          <p:cNvSpPr txBox="1"/>
          <p:nvPr/>
        </p:nvSpPr>
        <p:spPr>
          <a:xfrm>
            <a:off x="7756430" y="1682297"/>
            <a:ext cx="4099071" cy="3381695"/>
          </a:xfrm>
          <a:prstGeom prst="rect">
            <a:avLst/>
          </a:prstGeom>
          <a:noFill/>
        </p:spPr>
        <p:txBody>
          <a:bodyPr wrap="square" rtlCol="1">
            <a:spAutoFit/>
          </a:bodyPr>
          <a:lstStyle/>
          <a:p>
            <a:pPr marL="285750" indent="-285750">
              <a:lnSpc>
                <a:spcPct val="150000"/>
              </a:lnSpc>
              <a:buFont typeface="Wingdings" panose="05000000000000000000" pitchFamily="2" charset="2"/>
              <a:buChar char="v"/>
            </a:pPr>
            <a:r>
              <a:rPr lang="he-IL">
                <a:solidFill>
                  <a:srgbClr val="1E6EA3"/>
                </a:solidFill>
                <a:latin typeface="Heebo" panose="00000500000000000000" pitchFamily="2" charset="-79"/>
                <a:cs typeface="Heebo" panose="00000500000000000000" pitchFamily="2" charset="-79"/>
              </a:rPr>
              <a:t>מצב פגישה – המשתמש במצב זה יכול לשדר אך לא ישמע תעבורת שמע כלל.</a:t>
            </a:r>
            <a:r>
              <a:rPr lang="en-US">
                <a:solidFill>
                  <a:srgbClr val="1E6EA3"/>
                </a:solidFill>
                <a:latin typeface="Heebo" panose="00000500000000000000" pitchFamily="2" charset="-79"/>
                <a:cs typeface="Heebo" panose="00000500000000000000" pitchFamily="2" charset="-79"/>
              </a:rPr>
              <a:t/>
            </a:r>
            <a:br>
              <a:rPr lang="en-US">
                <a:solidFill>
                  <a:srgbClr val="1E6EA3"/>
                </a:solidFill>
                <a:latin typeface="Heebo" panose="00000500000000000000" pitchFamily="2" charset="-79"/>
                <a:cs typeface="Heebo" panose="00000500000000000000" pitchFamily="2" charset="-79"/>
              </a:rPr>
            </a:br>
            <a:r>
              <a:rPr lang="he-IL">
                <a:solidFill>
                  <a:srgbClr val="1E6EA3"/>
                </a:solidFill>
                <a:latin typeface="Heebo" panose="00000500000000000000" pitchFamily="2" charset="-79"/>
                <a:cs typeface="Heebo" panose="00000500000000000000" pitchFamily="2" charset="-79"/>
              </a:rPr>
              <a:t>במצב זה ישתנה הסטטוס של המשתמש ל"פגישה" ולמשתמשים אחרים הצבע גם ישתנה לתכלת. </a:t>
            </a:r>
          </a:p>
          <a:p>
            <a:pPr marL="285750" indent="-285750">
              <a:lnSpc>
                <a:spcPct val="150000"/>
              </a:lnSpc>
              <a:buFont typeface="Wingdings" panose="05000000000000000000" pitchFamily="2" charset="2"/>
              <a:buChar char="v"/>
            </a:pPr>
            <a:r>
              <a:rPr lang="he-IL">
                <a:solidFill>
                  <a:srgbClr val="1E6EA3"/>
                </a:solidFill>
                <a:latin typeface="Heebo" panose="00000500000000000000" pitchFamily="2" charset="-79"/>
                <a:cs typeface="Heebo" panose="00000500000000000000" pitchFamily="2" charset="-79"/>
              </a:rPr>
              <a:t>שינוי סטטוס – לחיצה על פתיחת תפריט ובחירה בלחצן "מצב" יפתח חלון לבחירה.</a:t>
            </a:r>
            <a:endParaRPr lang="en-US">
              <a:solidFill>
                <a:srgbClr val="1E6EA3"/>
              </a:solidFill>
              <a:latin typeface="Heebo" panose="00000500000000000000" pitchFamily="2" charset="-79"/>
              <a:cs typeface="Heebo" panose="00000500000000000000" pitchFamily="2" charset="-79"/>
            </a:endParaRPr>
          </a:p>
        </p:txBody>
      </p:sp>
      <p:pic>
        <p:nvPicPr>
          <p:cNvPr id="3" name="תמונה 2" descr="תמונה שמכילה טקסט, צילום מסך, אלקטרוניקה, לוח תוצאות&#10;&#10;התיאור נוצר באופן אוטומטי">
            <a:extLst>
              <a:ext uri="{FF2B5EF4-FFF2-40B4-BE49-F238E27FC236}">
                <a16:creationId xmlns:a16="http://schemas.microsoft.com/office/drawing/2014/main" xmlns="" id="{7911A47B-9A9E-4A46-9AA7-3212D69AB6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5971" y="1731819"/>
            <a:ext cx="2386208" cy="3942163"/>
          </a:xfrm>
          <a:prstGeom prst="rect">
            <a:avLst/>
          </a:prstGeom>
        </p:spPr>
      </p:pic>
      <p:pic>
        <p:nvPicPr>
          <p:cNvPr id="8" name="תמונה 7" descr="תמונה שמכילה טקסט, צילום מסך, אלקטרוניקה&#10;&#10;התיאור נוצר באופן אוטומטי">
            <a:extLst>
              <a:ext uri="{FF2B5EF4-FFF2-40B4-BE49-F238E27FC236}">
                <a16:creationId xmlns:a16="http://schemas.microsoft.com/office/drawing/2014/main" xmlns="" id="{32F9787B-4FB3-4126-BE0E-DAAE4FB624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5511" y="1731525"/>
            <a:ext cx="2386208" cy="3942163"/>
          </a:xfrm>
          <a:prstGeom prst="rect">
            <a:avLst/>
          </a:prstGeom>
        </p:spPr>
      </p:pic>
      <p:pic>
        <p:nvPicPr>
          <p:cNvPr id="17" name="תמונה 16">
            <a:extLst>
              <a:ext uri="{FF2B5EF4-FFF2-40B4-BE49-F238E27FC236}">
                <a16:creationId xmlns:a16="http://schemas.microsoft.com/office/drawing/2014/main" xmlns="" id="{96AB0E23-B06D-49EF-9B64-CB8EEABB69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051" y="1731524"/>
            <a:ext cx="2386208" cy="3942163"/>
          </a:xfrm>
          <a:prstGeom prst="rect">
            <a:avLst/>
          </a:prstGeom>
        </p:spPr>
      </p:pic>
      <p:pic>
        <p:nvPicPr>
          <p:cNvPr id="11" name="תמונה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0668"/>
            <a:ext cx="2337955" cy="754026"/>
          </a:xfrm>
          <a:prstGeom prst="rect">
            <a:avLst/>
          </a:prstGeom>
        </p:spPr>
      </p:pic>
    </p:spTree>
    <p:extLst>
      <p:ext uri="{BB962C8B-B14F-4D97-AF65-F5344CB8AC3E}">
        <p14:creationId xmlns:p14="http://schemas.microsoft.com/office/powerpoint/2010/main" val="2049216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xmlns="" id="{75CCECF3-92A9-48F7-BD4B-C07C3DA28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59836"/>
            <a:ext cx="12191999" cy="798163"/>
          </a:xfrm>
          <a:prstGeom prst="rect">
            <a:avLst/>
          </a:prstGeom>
        </p:spPr>
      </p:pic>
      <p:pic>
        <p:nvPicPr>
          <p:cNvPr id="5" name="תמונה 4">
            <a:extLst>
              <a:ext uri="{FF2B5EF4-FFF2-40B4-BE49-F238E27FC236}">
                <a16:creationId xmlns:a16="http://schemas.microsoft.com/office/drawing/2014/main" xmlns="" id="{EDC9B0B5-B9E2-4555-B734-E1A42C024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1"/>
            <a:ext cx="12192000" cy="798163"/>
          </a:xfrm>
          <a:prstGeom prst="rect">
            <a:avLst/>
          </a:prstGeom>
        </p:spPr>
      </p:pic>
      <p:sp>
        <p:nvSpPr>
          <p:cNvPr id="64" name="תיבת טקסט 63">
            <a:extLst>
              <a:ext uri="{FF2B5EF4-FFF2-40B4-BE49-F238E27FC236}">
                <a16:creationId xmlns:a16="http://schemas.microsoft.com/office/drawing/2014/main" xmlns="" id="{62A3FA7A-E496-434B-98A7-2A7158CF7377}"/>
              </a:ext>
            </a:extLst>
          </p:cNvPr>
          <p:cNvSpPr txBox="1"/>
          <p:nvPr/>
        </p:nvSpPr>
        <p:spPr>
          <a:xfrm>
            <a:off x="2" y="729327"/>
            <a:ext cx="12191998" cy="523220"/>
          </a:xfrm>
          <a:prstGeom prst="rect">
            <a:avLst/>
          </a:prstGeom>
          <a:noFill/>
        </p:spPr>
        <p:txBody>
          <a:bodyPr wrap="square" rtlCol="1">
            <a:spAutoFit/>
          </a:bodyPr>
          <a:lstStyle/>
          <a:p>
            <a:pPr algn="ctr"/>
            <a:r>
              <a:rPr lang="he-IL" sz="2800" b="1">
                <a:solidFill>
                  <a:srgbClr val="17649B"/>
                </a:solidFill>
                <a:effectLst>
                  <a:outerShdw blurRad="38100" dist="38100" dir="2700000" algn="tl">
                    <a:srgbClr val="000000">
                      <a:alpha val="43137"/>
                    </a:srgbClr>
                  </a:outerShdw>
                </a:effectLst>
                <a:latin typeface="Heebo" panose="00000500000000000000" pitchFamily="2" charset="-79"/>
                <a:cs typeface="Heebo" panose="00000500000000000000" pitchFamily="2" charset="-79"/>
              </a:rPr>
              <a:t>מסכי המערכת – מסך הבית</a:t>
            </a:r>
          </a:p>
        </p:txBody>
      </p:sp>
      <p:sp>
        <p:nvSpPr>
          <p:cNvPr id="65" name="אליפסה 64">
            <a:extLst>
              <a:ext uri="{FF2B5EF4-FFF2-40B4-BE49-F238E27FC236}">
                <a16:creationId xmlns:a16="http://schemas.microsoft.com/office/drawing/2014/main" xmlns="" id="{37577E42-A0C2-4085-A743-59B4CA78485B}"/>
              </a:ext>
            </a:extLst>
          </p:cNvPr>
          <p:cNvSpPr/>
          <p:nvPr/>
        </p:nvSpPr>
        <p:spPr>
          <a:xfrm>
            <a:off x="3790950" y="1147225"/>
            <a:ext cx="4629150" cy="63089"/>
          </a:xfrm>
          <a:prstGeom prst="ellipse">
            <a:avLst/>
          </a:prstGeom>
          <a:solidFill>
            <a:srgbClr val="176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Heebo" panose="00000500000000000000" pitchFamily="2" charset="-79"/>
              <a:cs typeface="Heebo" panose="00000500000000000000" pitchFamily="2" charset="-79"/>
            </a:endParaRPr>
          </a:p>
        </p:txBody>
      </p:sp>
      <p:sp>
        <p:nvSpPr>
          <p:cNvPr id="11" name="TextBox 20">
            <a:extLst>
              <a:ext uri="{FF2B5EF4-FFF2-40B4-BE49-F238E27FC236}">
                <a16:creationId xmlns:a16="http://schemas.microsoft.com/office/drawing/2014/main" xmlns="" id="{6E4BC190-BD47-4A14-AB91-5C99DAF7E0B3}"/>
              </a:ext>
            </a:extLst>
          </p:cNvPr>
          <p:cNvSpPr txBox="1"/>
          <p:nvPr/>
        </p:nvSpPr>
        <p:spPr>
          <a:xfrm>
            <a:off x="8257253" y="1291871"/>
            <a:ext cx="3699459" cy="969496"/>
          </a:xfrm>
          <a:prstGeom prst="rect">
            <a:avLst/>
          </a:prstGeom>
          <a:noFill/>
        </p:spPr>
        <p:txBody>
          <a:bodyPr wrap="square" rtlCol="1">
            <a:spAutoFit/>
          </a:bodyPr>
          <a:lstStyle/>
          <a:p>
            <a:pPr algn="r" rtl="1">
              <a:lnSpc>
                <a:spcPct val="150000"/>
              </a:lnSpc>
            </a:pPr>
            <a:r>
              <a:rPr lang="he-IL" sz="1400" b="1" u="sng">
                <a:solidFill>
                  <a:srgbClr val="297EB0"/>
                </a:solidFill>
                <a:latin typeface="Heebo" panose="00000500000000000000" pitchFamily="2" charset="-79"/>
                <a:cs typeface="Heebo" panose="00000500000000000000" pitchFamily="2" charset="-79"/>
              </a:rPr>
              <a:t>מסך הבית:</a:t>
            </a:r>
            <a:endParaRPr lang="he-IL" sz="1400" b="1">
              <a:solidFill>
                <a:srgbClr val="297EB0"/>
              </a:solidFill>
              <a:latin typeface="Heebo" panose="00000500000000000000" pitchFamily="2" charset="-79"/>
              <a:cs typeface="Heebo" panose="00000500000000000000" pitchFamily="2" charset="-79"/>
            </a:endParaRPr>
          </a:p>
          <a:p>
            <a:pPr marL="342900" indent="-342900" algn="r" rtl="1">
              <a:lnSpc>
                <a:spcPct val="150000"/>
              </a:lnSpc>
              <a:buFont typeface="Wingdings" panose="05000000000000000000" pitchFamily="2" charset="2"/>
              <a:buChar char="v"/>
            </a:pPr>
            <a:r>
              <a:rPr lang="he-IL" sz="1200">
                <a:solidFill>
                  <a:srgbClr val="297EB0"/>
                </a:solidFill>
                <a:latin typeface="Heebo" panose="00000500000000000000" pitchFamily="2" charset="-79"/>
                <a:cs typeface="Heebo" panose="00000500000000000000" pitchFamily="2" charset="-79"/>
              </a:rPr>
              <a:t>מסך ראשי ממנו ניתן לנווט בקלות אל הפונקציות העיקריות ביישום.</a:t>
            </a:r>
          </a:p>
        </p:txBody>
      </p:sp>
      <p:sp>
        <p:nvSpPr>
          <p:cNvPr id="19" name="מלבן: פינות מעוגלות 18">
            <a:extLst>
              <a:ext uri="{FF2B5EF4-FFF2-40B4-BE49-F238E27FC236}">
                <a16:creationId xmlns:a16="http://schemas.microsoft.com/office/drawing/2014/main" xmlns="" id="{FAD411CB-9759-45C5-998C-77D2380E7339}"/>
              </a:ext>
            </a:extLst>
          </p:cNvPr>
          <p:cNvSpPr/>
          <p:nvPr/>
        </p:nvSpPr>
        <p:spPr>
          <a:xfrm>
            <a:off x="8257254" y="1286925"/>
            <a:ext cx="3699458" cy="1077238"/>
          </a:xfrm>
          <a:prstGeom prst="roundRect">
            <a:avLst>
              <a:gd name="adj" fmla="val 5073"/>
            </a:avLst>
          </a:prstGeom>
          <a:noFill/>
          <a:ln w="19050">
            <a:solidFill>
              <a:srgbClr val="2E6CA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Heebo" panose="00000500000000000000" pitchFamily="2" charset="-79"/>
              <a:cs typeface="Heebo" panose="00000500000000000000" pitchFamily="2" charset="-79"/>
            </a:endParaRPr>
          </a:p>
        </p:txBody>
      </p:sp>
      <p:sp>
        <p:nvSpPr>
          <p:cNvPr id="16" name="מלבן 16">
            <a:extLst>
              <a:ext uri="{FF2B5EF4-FFF2-40B4-BE49-F238E27FC236}">
                <a16:creationId xmlns:a16="http://schemas.microsoft.com/office/drawing/2014/main" xmlns="" id="{25AD22A8-FF5F-41FB-B6A8-1AD18EE56FED}"/>
              </a:ext>
            </a:extLst>
          </p:cNvPr>
          <p:cNvSpPr/>
          <p:nvPr/>
        </p:nvSpPr>
        <p:spPr>
          <a:xfrm>
            <a:off x="2596959" y="2901404"/>
            <a:ext cx="1950316" cy="32981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100">
                <a:solidFill>
                  <a:srgbClr val="17649B"/>
                </a:solidFill>
                <a:latin typeface="Heebo" panose="00000500000000000000" pitchFamily="2" charset="-79"/>
                <a:cs typeface="Heebo" panose="00000500000000000000" pitchFamily="2" charset="-79"/>
              </a:rPr>
              <a:t>השיחה הפעילה – שמע ושידור</a:t>
            </a:r>
          </a:p>
        </p:txBody>
      </p:sp>
      <p:cxnSp>
        <p:nvCxnSpPr>
          <p:cNvPr id="17" name="מחבר חץ ישר 26">
            <a:extLst>
              <a:ext uri="{FF2B5EF4-FFF2-40B4-BE49-F238E27FC236}">
                <a16:creationId xmlns:a16="http://schemas.microsoft.com/office/drawing/2014/main" xmlns="" id="{0DEB6634-3AC0-46DC-BCCE-261C9F6E5DA9}"/>
              </a:ext>
            </a:extLst>
          </p:cNvPr>
          <p:cNvCxnSpPr>
            <a:cxnSpLocks/>
            <a:stCxn id="16" idx="3"/>
          </p:cNvCxnSpPr>
          <p:nvPr/>
        </p:nvCxnSpPr>
        <p:spPr>
          <a:xfrm>
            <a:off x="4547275" y="3066312"/>
            <a:ext cx="724051"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2" name="מלבן 16">
            <a:extLst>
              <a:ext uri="{FF2B5EF4-FFF2-40B4-BE49-F238E27FC236}">
                <a16:creationId xmlns:a16="http://schemas.microsoft.com/office/drawing/2014/main" xmlns="" id="{25AD22A8-FF5F-41FB-B6A8-1AD18EE56FED}"/>
              </a:ext>
            </a:extLst>
          </p:cNvPr>
          <p:cNvSpPr/>
          <p:nvPr/>
        </p:nvSpPr>
        <p:spPr>
          <a:xfrm>
            <a:off x="2596959" y="3464369"/>
            <a:ext cx="1950316" cy="64361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rtl="1"/>
            <a:r>
              <a:rPr lang="he-IL" sz="1100">
                <a:solidFill>
                  <a:srgbClr val="17649B"/>
                </a:solidFill>
                <a:latin typeface="Heebo" panose="00000500000000000000" pitchFamily="2" charset="-79"/>
                <a:cs typeface="Heebo" panose="00000500000000000000" pitchFamily="2" charset="-79"/>
              </a:rPr>
              <a:t>3 הקבוצות בהן שידרו לאחרונה. לחצו על הקבוצה כדי להפכה לפעילה</a:t>
            </a:r>
          </a:p>
        </p:txBody>
      </p:sp>
      <p:cxnSp>
        <p:nvCxnSpPr>
          <p:cNvPr id="23" name="מחבר חץ ישר 26">
            <a:extLst>
              <a:ext uri="{FF2B5EF4-FFF2-40B4-BE49-F238E27FC236}">
                <a16:creationId xmlns:a16="http://schemas.microsoft.com/office/drawing/2014/main" xmlns="" id="{0DEB6634-3AC0-46DC-BCCE-261C9F6E5DA9}"/>
              </a:ext>
            </a:extLst>
          </p:cNvPr>
          <p:cNvCxnSpPr>
            <a:cxnSpLocks/>
            <a:stCxn id="22" idx="3"/>
          </p:cNvCxnSpPr>
          <p:nvPr/>
        </p:nvCxnSpPr>
        <p:spPr>
          <a:xfrm flipV="1">
            <a:off x="4547275" y="3679639"/>
            <a:ext cx="729380" cy="106538"/>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מחבר חץ ישר 26">
            <a:extLst>
              <a:ext uri="{FF2B5EF4-FFF2-40B4-BE49-F238E27FC236}">
                <a16:creationId xmlns:a16="http://schemas.microsoft.com/office/drawing/2014/main" xmlns="" id="{0DEB6634-3AC0-46DC-BCCE-261C9F6E5DA9}"/>
              </a:ext>
            </a:extLst>
          </p:cNvPr>
          <p:cNvCxnSpPr>
            <a:cxnSpLocks/>
            <a:stCxn id="22" idx="3"/>
          </p:cNvCxnSpPr>
          <p:nvPr/>
        </p:nvCxnSpPr>
        <p:spPr>
          <a:xfrm>
            <a:off x="4547275" y="3786177"/>
            <a:ext cx="729380" cy="185878"/>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מחבר חץ ישר 26">
            <a:extLst>
              <a:ext uri="{FF2B5EF4-FFF2-40B4-BE49-F238E27FC236}">
                <a16:creationId xmlns:a16="http://schemas.microsoft.com/office/drawing/2014/main" xmlns="" id="{0DEB6634-3AC0-46DC-BCCE-261C9F6E5DA9}"/>
              </a:ext>
            </a:extLst>
          </p:cNvPr>
          <p:cNvCxnSpPr>
            <a:cxnSpLocks/>
            <a:stCxn id="22" idx="3"/>
          </p:cNvCxnSpPr>
          <p:nvPr/>
        </p:nvCxnSpPr>
        <p:spPr>
          <a:xfrm>
            <a:off x="4547275" y="3786177"/>
            <a:ext cx="1764625"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0" name="מלבן 16">
            <a:extLst>
              <a:ext uri="{FF2B5EF4-FFF2-40B4-BE49-F238E27FC236}">
                <a16:creationId xmlns:a16="http://schemas.microsoft.com/office/drawing/2014/main" xmlns="" id="{25AD22A8-FF5F-41FB-B6A8-1AD18EE56FED}"/>
              </a:ext>
            </a:extLst>
          </p:cNvPr>
          <p:cNvSpPr/>
          <p:nvPr/>
        </p:nvSpPr>
        <p:spPr>
          <a:xfrm>
            <a:off x="2596959" y="4366754"/>
            <a:ext cx="1950316" cy="33682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100">
                <a:solidFill>
                  <a:srgbClr val="17649B"/>
                </a:solidFill>
                <a:latin typeface="Heebo" panose="00000500000000000000" pitchFamily="2" charset="-79"/>
                <a:cs typeface="Heebo" panose="00000500000000000000" pitchFamily="2" charset="-79"/>
              </a:rPr>
              <a:t>כפתור שליחת אזעקה (</a:t>
            </a:r>
            <a:r>
              <a:rPr lang="en-US" sz="1100">
                <a:solidFill>
                  <a:srgbClr val="17649B"/>
                </a:solidFill>
                <a:latin typeface="Heebo" panose="00000500000000000000" pitchFamily="2" charset="-79"/>
                <a:cs typeface="Heebo" panose="00000500000000000000" pitchFamily="2" charset="-79"/>
              </a:rPr>
              <a:t>SOS</a:t>
            </a:r>
            <a:r>
              <a:rPr lang="he-IL" sz="1100">
                <a:solidFill>
                  <a:srgbClr val="17649B"/>
                </a:solidFill>
                <a:latin typeface="Heebo" panose="00000500000000000000" pitchFamily="2" charset="-79"/>
                <a:cs typeface="Heebo" panose="00000500000000000000" pitchFamily="2" charset="-79"/>
              </a:rPr>
              <a:t>) ושיחת חירום</a:t>
            </a:r>
          </a:p>
        </p:txBody>
      </p:sp>
      <p:cxnSp>
        <p:nvCxnSpPr>
          <p:cNvPr id="31" name="מחבר חץ ישר 26">
            <a:extLst>
              <a:ext uri="{FF2B5EF4-FFF2-40B4-BE49-F238E27FC236}">
                <a16:creationId xmlns:a16="http://schemas.microsoft.com/office/drawing/2014/main" xmlns="" id="{0DEB6634-3AC0-46DC-BCCE-261C9F6E5DA9}"/>
              </a:ext>
            </a:extLst>
          </p:cNvPr>
          <p:cNvCxnSpPr>
            <a:cxnSpLocks/>
          </p:cNvCxnSpPr>
          <p:nvPr/>
        </p:nvCxnSpPr>
        <p:spPr>
          <a:xfrm>
            <a:off x="4547275" y="4535165"/>
            <a:ext cx="718680"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מלבן 16">
            <a:extLst>
              <a:ext uri="{FF2B5EF4-FFF2-40B4-BE49-F238E27FC236}">
                <a16:creationId xmlns:a16="http://schemas.microsoft.com/office/drawing/2014/main" xmlns="" id="{25AD22A8-FF5F-41FB-B6A8-1AD18EE56FED}"/>
              </a:ext>
            </a:extLst>
          </p:cNvPr>
          <p:cNvSpPr/>
          <p:nvPr/>
        </p:nvSpPr>
        <p:spPr>
          <a:xfrm>
            <a:off x="2560789" y="5042914"/>
            <a:ext cx="1950316" cy="34645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100">
                <a:solidFill>
                  <a:srgbClr val="17649B"/>
                </a:solidFill>
                <a:latin typeface="Heebo" panose="00000500000000000000" pitchFamily="2" charset="-79"/>
                <a:cs typeface="Heebo" panose="00000500000000000000" pitchFamily="2" charset="-79"/>
              </a:rPr>
              <a:t>השמעת הקלטת ההודעה הקולית האחרונה</a:t>
            </a:r>
          </a:p>
        </p:txBody>
      </p:sp>
      <p:cxnSp>
        <p:nvCxnSpPr>
          <p:cNvPr id="33" name="מחבר חץ ישר 26">
            <a:extLst>
              <a:ext uri="{FF2B5EF4-FFF2-40B4-BE49-F238E27FC236}">
                <a16:creationId xmlns:a16="http://schemas.microsoft.com/office/drawing/2014/main" xmlns="" id="{0DEB6634-3AC0-46DC-BCCE-261C9F6E5DA9}"/>
              </a:ext>
            </a:extLst>
          </p:cNvPr>
          <p:cNvCxnSpPr>
            <a:cxnSpLocks/>
          </p:cNvCxnSpPr>
          <p:nvPr/>
        </p:nvCxnSpPr>
        <p:spPr>
          <a:xfrm>
            <a:off x="4523840" y="5220271"/>
            <a:ext cx="742115" cy="413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4" name="מלבן 16">
            <a:extLst>
              <a:ext uri="{FF2B5EF4-FFF2-40B4-BE49-F238E27FC236}">
                <a16:creationId xmlns:a16="http://schemas.microsoft.com/office/drawing/2014/main" xmlns="" id="{25AD22A8-FF5F-41FB-B6A8-1AD18EE56FED}"/>
              </a:ext>
            </a:extLst>
          </p:cNvPr>
          <p:cNvSpPr/>
          <p:nvPr/>
        </p:nvSpPr>
        <p:spPr>
          <a:xfrm>
            <a:off x="5336108" y="5748061"/>
            <a:ext cx="1729537" cy="44982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100">
                <a:solidFill>
                  <a:srgbClr val="17649B"/>
                </a:solidFill>
                <a:latin typeface="Heebo" panose="00000500000000000000" pitchFamily="2" charset="-79"/>
                <a:cs typeface="Heebo" panose="00000500000000000000" pitchFamily="2" charset="-79"/>
              </a:rPr>
              <a:t>כפתור לחצן </a:t>
            </a:r>
            <a:r>
              <a:rPr lang="en-US" sz="1100">
                <a:solidFill>
                  <a:srgbClr val="17649B"/>
                </a:solidFill>
                <a:latin typeface="Heebo" panose="00000500000000000000" pitchFamily="2" charset="-79"/>
                <a:cs typeface="Heebo" panose="00000500000000000000" pitchFamily="2" charset="-79"/>
              </a:rPr>
              <a:t>PTT</a:t>
            </a:r>
            <a:r>
              <a:rPr lang="he-IL" sz="1100">
                <a:solidFill>
                  <a:srgbClr val="17649B"/>
                </a:solidFill>
                <a:latin typeface="Heebo" panose="00000500000000000000" pitchFamily="2" charset="-79"/>
                <a:cs typeface="Heebo" panose="00000500000000000000" pitchFamily="2" charset="-79"/>
              </a:rPr>
              <a:t> – לחצו כדי לשדר בשיחה הפעילה</a:t>
            </a:r>
          </a:p>
        </p:txBody>
      </p:sp>
      <p:cxnSp>
        <p:nvCxnSpPr>
          <p:cNvPr id="35" name="מחבר חץ ישר 26">
            <a:extLst>
              <a:ext uri="{FF2B5EF4-FFF2-40B4-BE49-F238E27FC236}">
                <a16:creationId xmlns:a16="http://schemas.microsoft.com/office/drawing/2014/main" xmlns="" id="{0DEB6634-3AC0-46DC-BCCE-261C9F6E5DA9}"/>
              </a:ext>
            </a:extLst>
          </p:cNvPr>
          <p:cNvCxnSpPr>
            <a:cxnSpLocks/>
          </p:cNvCxnSpPr>
          <p:nvPr/>
        </p:nvCxnSpPr>
        <p:spPr>
          <a:xfrm flipH="1" flipV="1">
            <a:off x="6238976" y="5525276"/>
            <a:ext cx="2" cy="241836"/>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8" name="מלבן 16">
            <a:extLst>
              <a:ext uri="{FF2B5EF4-FFF2-40B4-BE49-F238E27FC236}">
                <a16:creationId xmlns:a16="http://schemas.microsoft.com/office/drawing/2014/main" xmlns="" id="{25AD22A8-FF5F-41FB-B6A8-1AD18EE56FED}"/>
              </a:ext>
            </a:extLst>
          </p:cNvPr>
          <p:cNvSpPr/>
          <p:nvPr/>
        </p:nvSpPr>
        <p:spPr>
          <a:xfrm>
            <a:off x="7798223" y="5476624"/>
            <a:ext cx="1647733" cy="34645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100">
                <a:solidFill>
                  <a:srgbClr val="17649B"/>
                </a:solidFill>
                <a:latin typeface="Heebo" panose="00000500000000000000" pitchFamily="2" charset="-79"/>
                <a:cs typeface="Heebo" panose="00000500000000000000" pitchFamily="2" charset="-79"/>
              </a:rPr>
              <a:t>השתקת הרמקול החיצוני</a:t>
            </a:r>
          </a:p>
        </p:txBody>
      </p:sp>
      <p:sp>
        <p:nvSpPr>
          <p:cNvPr id="39" name="מלבן 16">
            <a:extLst>
              <a:ext uri="{FF2B5EF4-FFF2-40B4-BE49-F238E27FC236}">
                <a16:creationId xmlns:a16="http://schemas.microsoft.com/office/drawing/2014/main" xmlns="" id="{25AD22A8-FF5F-41FB-B6A8-1AD18EE56FED}"/>
              </a:ext>
            </a:extLst>
          </p:cNvPr>
          <p:cNvSpPr/>
          <p:nvPr/>
        </p:nvSpPr>
        <p:spPr>
          <a:xfrm>
            <a:off x="7798223" y="5013807"/>
            <a:ext cx="1647733" cy="33350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100">
                <a:solidFill>
                  <a:srgbClr val="17649B"/>
                </a:solidFill>
                <a:latin typeface="Heebo" panose="00000500000000000000" pitchFamily="2" charset="-79"/>
                <a:cs typeface="Heebo" panose="00000500000000000000" pitchFamily="2" charset="-79"/>
              </a:rPr>
              <a:t>ללשונית "צ'אט"</a:t>
            </a:r>
          </a:p>
        </p:txBody>
      </p:sp>
      <p:sp>
        <p:nvSpPr>
          <p:cNvPr id="40" name="מלבן 16">
            <a:extLst>
              <a:ext uri="{FF2B5EF4-FFF2-40B4-BE49-F238E27FC236}">
                <a16:creationId xmlns:a16="http://schemas.microsoft.com/office/drawing/2014/main" xmlns="" id="{25AD22A8-FF5F-41FB-B6A8-1AD18EE56FED}"/>
              </a:ext>
            </a:extLst>
          </p:cNvPr>
          <p:cNvSpPr/>
          <p:nvPr/>
        </p:nvSpPr>
        <p:spPr>
          <a:xfrm>
            <a:off x="7798771" y="4459118"/>
            <a:ext cx="1647733" cy="33926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100">
                <a:solidFill>
                  <a:srgbClr val="17649B"/>
                </a:solidFill>
                <a:latin typeface="Heebo" panose="00000500000000000000" pitchFamily="2" charset="-79"/>
                <a:cs typeface="Heebo" panose="00000500000000000000" pitchFamily="2" charset="-79"/>
              </a:rPr>
              <a:t>ל- "יומן שיחות" </a:t>
            </a:r>
          </a:p>
        </p:txBody>
      </p:sp>
      <p:sp>
        <p:nvSpPr>
          <p:cNvPr id="41" name="מלבן 16">
            <a:extLst>
              <a:ext uri="{FF2B5EF4-FFF2-40B4-BE49-F238E27FC236}">
                <a16:creationId xmlns:a16="http://schemas.microsoft.com/office/drawing/2014/main" xmlns="" id="{25AD22A8-FF5F-41FB-B6A8-1AD18EE56FED}"/>
              </a:ext>
            </a:extLst>
          </p:cNvPr>
          <p:cNvSpPr/>
          <p:nvPr/>
        </p:nvSpPr>
        <p:spPr>
          <a:xfrm>
            <a:off x="7798223" y="2948844"/>
            <a:ext cx="1647733" cy="32089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100">
                <a:solidFill>
                  <a:srgbClr val="17649B"/>
                </a:solidFill>
                <a:latin typeface="Heebo" panose="00000500000000000000" pitchFamily="2" charset="-79"/>
                <a:cs typeface="Heebo" panose="00000500000000000000" pitchFamily="2" charset="-79"/>
              </a:rPr>
              <a:t>ללשונית "קבוצות"</a:t>
            </a:r>
          </a:p>
        </p:txBody>
      </p:sp>
      <p:sp>
        <p:nvSpPr>
          <p:cNvPr id="42" name="מלבן 16">
            <a:extLst>
              <a:ext uri="{FF2B5EF4-FFF2-40B4-BE49-F238E27FC236}">
                <a16:creationId xmlns:a16="http://schemas.microsoft.com/office/drawing/2014/main" xmlns="" id="{25AD22A8-FF5F-41FB-B6A8-1AD18EE56FED}"/>
              </a:ext>
            </a:extLst>
          </p:cNvPr>
          <p:cNvSpPr/>
          <p:nvPr/>
        </p:nvSpPr>
        <p:spPr>
          <a:xfrm>
            <a:off x="7798223" y="2616200"/>
            <a:ext cx="1647733" cy="28015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100">
                <a:solidFill>
                  <a:srgbClr val="17649B"/>
                </a:solidFill>
                <a:latin typeface="Heebo" panose="00000500000000000000" pitchFamily="2" charset="-79"/>
                <a:cs typeface="Heebo" panose="00000500000000000000" pitchFamily="2" charset="-79"/>
              </a:rPr>
              <a:t>תפריט</a:t>
            </a:r>
          </a:p>
        </p:txBody>
      </p:sp>
      <p:sp>
        <p:nvSpPr>
          <p:cNvPr id="43" name="מלבן 16">
            <a:extLst>
              <a:ext uri="{FF2B5EF4-FFF2-40B4-BE49-F238E27FC236}">
                <a16:creationId xmlns:a16="http://schemas.microsoft.com/office/drawing/2014/main" xmlns="" id="{25AD22A8-FF5F-41FB-B6A8-1AD18EE56FED}"/>
              </a:ext>
            </a:extLst>
          </p:cNvPr>
          <p:cNvSpPr/>
          <p:nvPr/>
        </p:nvSpPr>
        <p:spPr>
          <a:xfrm>
            <a:off x="7798223" y="3336305"/>
            <a:ext cx="1647145" cy="51077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100" dirty="0">
                <a:solidFill>
                  <a:srgbClr val="17649B"/>
                </a:solidFill>
                <a:latin typeface="Heebo" panose="00000500000000000000" pitchFamily="2" charset="-79"/>
                <a:cs typeface="Heebo" panose="00000500000000000000" pitchFamily="2" charset="-79"/>
              </a:rPr>
              <a:t>שם הדובר האחרון \ הקמת שיחה פרטית לדובר אחרון בלחיצה</a:t>
            </a:r>
          </a:p>
        </p:txBody>
      </p:sp>
      <p:cxnSp>
        <p:nvCxnSpPr>
          <p:cNvPr id="57" name="מחבר חץ ישר 26">
            <a:extLst>
              <a:ext uri="{FF2B5EF4-FFF2-40B4-BE49-F238E27FC236}">
                <a16:creationId xmlns:a16="http://schemas.microsoft.com/office/drawing/2014/main" xmlns="" id="{0DEB6634-3AC0-46DC-BCCE-261C9F6E5DA9}"/>
              </a:ext>
            </a:extLst>
          </p:cNvPr>
          <p:cNvCxnSpPr>
            <a:cxnSpLocks/>
          </p:cNvCxnSpPr>
          <p:nvPr/>
        </p:nvCxnSpPr>
        <p:spPr>
          <a:xfrm flipH="1">
            <a:off x="7185066" y="3134552"/>
            <a:ext cx="612866"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מחבר חץ ישר 26">
            <a:extLst>
              <a:ext uri="{FF2B5EF4-FFF2-40B4-BE49-F238E27FC236}">
                <a16:creationId xmlns:a16="http://schemas.microsoft.com/office/drawing/2014/main" xmlns="" id="{0DEB6634-3AC0-46DC-BCCE-261C9F6E5DA9}"/>
              </a:ext>
            </a:extLst>
          </p:cNvPr>
          <p:cNvCxnSpPr>
            <a:cxnSpLocks/>
          </p:cNvCxnSpPr>
          <p:nvPr/>
        </p:nvCxnSpPr>
        <p:spPr>
          <a:xfrm flipH="1" flipV="1">
            <a:off x="7185066" y="4700928"/>
            <a:ext cx="612569" cy="424666"/>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מחבר חץ ישר 26">
            <a:extLst>
              <a:ext uri="{FF2B5EF4-FFF2-40B4-BE49-F238E27FC236}">
                <a16:creationId xmlns:a16="http://schemas.microsoft.com/office/drawing/2014/main" xmlns="" id="{0DEB6634-3AC0-46DC-BCCE-261C9F6E5DA9}"/>
              </a:ext>
            </a:extLst>
          </p:cNvPr>
          <p:cNvCxnSpPr>
            <a:cxnSpLocks/>
          </p:cNvCxnSpPr>
          <p:nvPr/>
        </p:nvCxnSpPr>
        <p:spPr>
          <a:xfrm flipH="1">
            <a:off x="6591300" y="3424934"/>
            <a:ext cx="1206924" cy="6254"/>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מחבר חץ ישר 26">
            <a:extLst>
              <a:ext uri="{FF2B5EF4-FFF2-40B4-BE49-F238E27FC236}">
                <a16:creationId xmlns:a16="http://schemas.microsoft.com/office/drawing/2014/main" xmlns="" id="{0DEB6634-3AC0-46DC-BCCE-261C9F6E5DA9}"/>
              </a:ext>
            </a:extLst>
          </p:cNvPr>
          <p:cNvCxnSpPr>
            <a:cxnSpLocks/>
          </p:cNvCxnSpPr>
          <p:nvPr/>
        </p:nvCxnSpPr>
        <p:spPr>
          <a:xfrm flipH="1">
            <a:off x="7185905" y="2765297"/>
            <a:ext cx="612866"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מחבר חץ ישר 26">
            <a:extLst>
              <a:ext uri="{FF2B5EF4-FFF2-40B4-BE49-F238E27FC236}">
                <a16:creationId xmlns:a16="http://schemas.microsoft.com/office/drawing/2014/main" xmlns="" id="{0DEB6634-3AC0-46DC-BCCE-261C9F6E5DA9}"/>
              </a:ext>
            </a:extLst>
          </p:cNvPr>
          <p:cNvCxnSpPr>
            <a:cxnSpLocks/>
          </p:cNvCxnSpPr>
          <p:nvPr/>
        </p:nvCxnSpPr>
        <p:spPr>
          <a:xfrm flipH="1" flipV="1">
            <a:off x="7184478" y="5347310"/>
            <a:ext cx="613745" cy="305332"/>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6" name="מלבן 16">
            <a:extLst>
              <a:ext uri="{FF2B5EF4-FFF2-40B4-BE49-F238E27FC236}">
                <a16:creationId xmlns:a16="http://schemas.microsoft.com/office/drawing/2014/main" xmlns="" id="{25AD22A8-FF5F-41FB-B6A8-1AD18EE56FED}"/>
              </a:ext>
            </a:extLst>
          </p:cNvPr>
          <p:cNvSpPr/>
          <p:nvPr/>
        </p:nvSpPr>
        <p:spPr>
          <a:xfrm>
            <a:off x="7797635" y="3894620"/>
            <a:ext cx="1647733" cy="32089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100">
                <a:solidFill>
                  <a:srgbClr val="17649B"/>
                </a:solidFill>
                <a:latin typeface="Heebo" panose="00000500000000000000" pitchFamily="2" charset="-79"/>
                <a:cs typeface="Heebo" panose="00000500000000000000" pitchFamily="2" charset="-79"/>
              </a:rPr>
              <a:t>ללשונית "אנשי קשר"</a:t>
            </a:r>
          </a:p>
        </p:txBody>
      </p:sp>
      <p:cxnSp>
        <p:nvCxnSpPr>
          <p:cNvPr id="47" name="מחבר חץ ישר 26">
            <a:extLst>
              <a:ext uri="{FF2B5EF4-FFF2-40B4-BE49-F238E27FC236}">
                <a16:creationId xmlns:a16="http://schemas.microsoft.com/office/drawing/2014/main" xmlns="" id="{0DEB6634-3AC0-46DC-BCCE-261C9F6E5DA9}"/>
              </a:ext>
            </a:extLst>
          </p:cNvPr>
          <p:cNvCxnSpPr>
            <a:cxnSpLocks/>
          </p:cNvCxnSpPr>
          <p:nvPr/>
        </p:nvCxnSpPr>
        <p:spPr>
          <a:xfrm flipH="1">
            <a:off x="7184478" y="4080328"/>
            <a:ext cx="612866"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מחבר חץ ישר 26">
            <a:extLst>
              <a:ext uri="{FF2B5EF4-FFF2-40B4-BE49-F238E27FC236}">
                <a16:creationId xmlns:a16="http://schemas.microsoft.com/office/drawing/2014/main" xmlns="" id="{0DEB6634-3AC0-46DC-BCCE-261C9F6E5DA9}"/>
              </a:ext>
            </a:extLst>
          </p:cNvPr>
          <p:cNvCxnSpPr>
            <a:cxnSpLocks/>
            <a:stCxn id="40" idx="1"/>
          </p:cNvCxnSpPr>
          <p:nvPr/>
        </p:nvCxnSpPr>
        <p:spPr>
          <a:xfrm flipH="1" flipV="1">
            <a:off x="6676574" y="4181049"/>
            <a:ext cx="1122197" cy="44770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5273270" y="2345635"/>
            <a:ext cx="1916258" cy="3200400"/>
          </a:xfrm>
          <a:prstGeom prst="rect">
            <a:avLst/>
          </a:prstGeom>
        </p:spPr>
      </p:pic>
      <p:pic>
        <p:nvPicPr>
          <p:cNvPr id="7" name="Picture 8" descr="Logo, icon&#10;&#10;Description automatically generated">
            <a:hlinkClick r:id="rId4" action="ppaction://hlinksldjump"/>
            <a:extLst>
              <a:ext uri="{FF2B5EF4-FFF2-40B4-BE49-F238E27FC236}">
                <a16:creationId xmlns:a16="http://schemas.microsoft.com/office/drawing/2014/main" xmlns="" id="{43B3D98C-3525-08A0-D478-441065CA887B}"/>
              </a:ext>
            </a:extLst>
          </p:cNvPr>
          <p:cNvPicPr>
            <a:picLocks noChangeAspect="1"/>
          </p:cNvPicPr>
          <p:nvPr/>
        </p:nvPicPr>
        <p:blipFill>
          <a:blip r:embed="rId5"/>
          <a:stretch>
            <a:fillRect/>
          </a:stretch>
        </p:blipFill>
        <p:spPr>
          <a:xfrm>
            <a:off x="6765560" y="2938976"/>
            <a:ext cx="349342" cy="327688"/>
          </a:xfrm>
          <a:prstGeom prst="rect">
            <a:avLst/>
          </a:prstGeom>
        </p:spPr>
      </p:pic>
      <p:pic>
        <p:nvPicPr>
          <p:cNvPr id="2" name="תמונה 1">
            <a:hlinkClick r:id="rId6" action="ppaction://hlinksldjump"/>
            <a:extLst>
              <a:ext uri="{FF2B5EF4-FFF2-40B4-BE49-F238E27FC236}">
                <a16:creationId xmlns:a16="http://schemas.microsoft.com/office/drawing/2014/main" xmlns="" id="{74BF49ED-212A-41A0-8A3A-8B3C766BF69A}"/>
              </a:ext>
            </a:extLst>
          </p:cNvPr>
          <p:cNvPicPr>
            <a:picLocks noChangeAspect="1"/>
          </p:cNvPicPr>
          <p:nvPr/>
        </p:nvPicPr>
        <p:blipFill>
          <a:blip r:embed="rId7"/>
          <a:stretch>
            <a:fillRect/>
          </a:stretch>
        </p:blipFill>
        <p:spPr>
          <a:xfrm>
            <a:off x="5328344" y="2894076"/>
            <a:ext cx="1382142" cy="405586"/>
          </a:xfrm>
          <a:prstGeom prst="rect">
            <a:avLst/>
          </a:prstGeom>
        </p:spPr>
      </p:pic>
      <p:pic>
        <p:nvPicPr>
          <p:cNvPr id="3" name="תמונה 2">
            <a:hlinkClick r:id="rId8" action="ppaction://hlinksldjump"/>
            <a:extLst>
              <a:ext uri="{FF2B5EF4-FFF2-40B4-BE49-F238E27FC236}">
                <a16:creationId xmlns:a16="http://schemas.microsoft.com/office/drawing/2014/main" xmlns="" id="{2E454203-E6F1-4C0D-9C5B-3B631C7A5AC7}"/>
              </a:ext>
            </a:extLst>
          </p:cNvPr>
          <p:cNvPicPr>
            <a:picLocks noChangeAspect="1"/>
          </p:cNvPicPr>
          <p:nvPr/>
        </p:nvPicPr>
        <p:blipFill>
          <a:blip r:embed="rId9"/>
          <a:stretch>
            <a:fillRect/>
          </a:stretch>
        </p:blipFill>
        <p:spPr>
          <a:xfrm>
            <a:off x="5920783" y="3346595"/>
            <a:ext cx="636386" cy="146858"/>
          </a:xfrm>
          <a:prstGeom prst="rect">
            <a:avLst/>
          </a:prstGeom>
        </p:spPr>
      </p:pic>
      <p:pic>
        <p:nvPicPr>
          <p:cNvPr id="13" name="תמונה 12">
            <a:hlinkClick r:id="rId10" action="ppaction://hlinksldjump"/>
            <a:extLst>
              <a:ext uri="{FF2B5EF4-FFF2-40B4-BE49-F238E27FC236}">
                <a16:creationId xmlns:a16="http://schemas.microsoft.com/office/drawing/2014/main" xmlns="" id="{5B7BF8CC-0EE7-4E2D-A8A4-6E2DA1C001FA}"/>
              </a:ext>
            </a:extLst>
          </p:cNvPr>
          <p:cNvPicPr>
            <a:picLocks noChangeAspect="1"/>
          </p:cNvPicPr>
          <p:nvPr/>
        </p:nvPicPr>
        <p:blipFill>
          <a:blip r:embed="rId11"/>
          <a:stretch>
            <a:fillRect/>
          </a:stretch>
        </p:blipFill>
        <p:spPr>
          <a:xfrm>
            <a:off x="6783345" y="3922563"/>
            <a:ext cx="331557" cy="336543"/>
          </a:xfrm>
          <a:prstGeom prst="rect">
            <a:avLst/>
          </a:prstGeom>
        </p:spPr>
      </p:pic>
      <p:pic>
        <p:nvPicPr>
          <p:cNvPr id="9" name="תמונה 8">
            <a:hlinkClick r:id="rId12" action="ppaction://hlinksldjump"/>
            <a:extLst>
              <a:ext uri="{FF2B5EF4-FFF2-40B4-BE49-F238E27FC236}">
                <a16:creationId xmlns:a16="http://schemas.microsoft.com/office/drawing/2014/main" xmlns="" id="{6533DF41-BC2F-4A12-B0BF-38B04336D830}"/>
              </a:ext>
            </a:extLst>
          </p:cNvPr>
          <p:cNvPicPr>
            <a:picLocks noChangeAspect="1"/>
          </p:cNvPicPr>
          <p:nvPr/>
        </p:nvPicPr>
        <p:blipFill>
          <a:blip r:embed="rId13"/>
          <a:stretch>
            <a:fillRect/>
          </a:stretch>
        </p:blipFill>
        <p:spPr>
          <a:xfrm>
            <a:off x="6318607" y="3900647"/>
            <a:ext cx="357967" cy="385204"/>
          </a:xfrm>
          <a:prstGeom prst="rect">
            <a:avLst/>
          </a:prstGeom>
        </p:spPr>
      </p:pic>
      <p:pic>
        <p:nvPicPr>
          <p:cNvPr id="18" name="תמונה 17">
            <a:hlinkClick r:id="rId14" action="ppaction://hlinksldjump"/>
            <a:extLst>
              <a:ext uri="{FF2B5EF4-FFF2-40B4-BE49-F238E27FC236}">
                <a16:creationId xmlns:a16="http://schemas.microsoft.com/office/drawing/2014/main" xmlns="" id="{1F739804-B913-4920-9117-8C4BF813527B}"/>
              </a:ext>
            </a:extLst>
          </p:cNvPr>
          <p:cNvPicPr>
            <a:picLocks noChangeAspect="1"/>
          </p:cNvPicPr>
          <p:nvPr/>
        </p:nvPicPr>
        <p:blipFill>
          <a:blip r:embed="rId15"/>
          <a:stretch>
            <a:fillRect/>
          </a:stretch>
        </p:blipFill>
        <p:spPr>
          <a:xfrm>
            <a:off x="6745695" y="4301955"/>
            <a:ext cx="389071" cy="402215"/>
          </a:xfrm>
          <a:prstGeom prst="rect">
            <a:avLst/>
          </a:prstGeom>
        </p:spPr>
      </p:pic>
      <p:pic>
        <p:nvPicPr>
          <p:cNvPr id="21" name="תמונה 20">
            <a:hlinkClick r:id="rId16" action="ppaction://hlinksldjump"/>
            <a:extLst>
              <a:ext uri="{FF2B5EF4-FFF2-40B4-BE49-F238E27FC236}">
                <a16:creationId xmlns:a16="http://schemas.microsoft.com/office/drawing/2014/main" xmlns="" id="{E9F12862-625A-49C3-9F48-B00F6487DC1C}"/>
              </a:ext>
            </a:extLst>
          </p:cNvPr>
          <p:cNvPicPr>
            <a:picLocks noChangeAspect="1"/>
          </p:cNvPicPr>
          <p:nvPr/>
        </p:nvPicPr>
        <p:blipFill>
          <a:blip r:embed="rId17"/>
          <a:stretch>
            <a:fillRect/>
          </a:stretch>
        </p:blipFill>
        <p:spPr>
          <a:xfrm>
            <a:off x="5318008" y="4295341"/>
            <a:ext cx="408256" cy="405587"/>
          </a:xfrm>
          <a:prstGeom prst="rect">
            <a:avLst/>
          </a:prstGeom>
        </p:spPr>
      </p:pic>
      <p:pic>
        <p:nvPicPr>
          <p:cNvPr id="25" name="תמונה 24">
            <a:hlinkClick r:id="rId18" action="ppaction://hlinksldjump"/>
            <a:extLst>
              <a:ext uri="{FF2B5EF4-FFF2-40B4-BE49-F238E27FC236}">
                <a16:creationId xmlns:a16="http://schemas.microsoft.com/office/drawing/2014/main" xmlns="" id="{FC0C49B8-66B0-4DB1-BE72-85E32EE87FAF}"/>
              </a:ext>
            </a:extLst>
          </p:cNvPr>
          <p:cNvPicPr>
            <a:picLocks noChangeAspect="1"/>
          </p:cNvPicPr>
          <p:nvPr/>
        </p:nvPicPr>
        <p:blipFill>
          <a:blip r:embed="rId19"/>
          <a:stretch>
            <a:fillRect/>
          </a:stretch>
        </p:blipFill>
        <p:spPr>
          <a:xfrm>
            <a:off x="6898973" y="2694076"/>
            <a:ext cx="240967" cy="187419"/>
          </a:xfrm>
          <a:prstGeom prst="rect">
            <a:avLst/>
          </a:prstGeom>
        </p:spPr>
      </p:pic>
      <p:pic>
        <p:nvPicPr>
          <p:cNvPr id="10" name="תמונה 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190668"/>
            <a:ext cx="2337955" cy="754026"/>
          </a:xfrm>
          <a:prstGeom prst="rect">
            <a:avLst/>
          </a:prstGeom>
        </p:spPr>
      </p:pic>
    </p:spTree>
    <p:extLst>
      <p:ext uri="{BB962C8B-B14F-4D97-AF65-F5344CB8AC3E}">
        <p14:creationId xmlns:p14="http://schemas.microsoft.com/office/powerpoint/2010/main" val="108049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anim calcmode="lin" valueType="num">
                                      <p:cBhvr>
                                        <p:cTn id="25" dur="1000" fill="hold"/>
                                        <p:tgtEl>
                                          <p:spTgt spid="13"/>
                                        </p:tgtEl>
                                        <p:attrNameLst>
                                          <p:attrName>style.rotation</p:attrName>
                                        </p:attrNameLst>
                                      </p:cBhvr>
                                      <p:tavLst>
                                        <p:tav tm="0">
                                          <p:val>
                                            <p:fltVal val="90"/>
                                          </p:val>
                                        </p:tav>
                                        <p:tav tm="100000">
                                          <p:val>
                                            <p:fltVal val="0"/>
                                          </p:val>
                                        </p:tav>
                                      </p:tavLst>
                                    </p:anim>
                                    <p:animEffect transition="in" filter="fade">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1000" fill="hold"/>
                                        <p:tgtEl>
                                          <p:spTgt spid="21"/>
                                        </p:tgtEl>
                                        <p:attrNameLst>
                                          <p:attrName>ppt_w</p:attrName>
                                        </p:attrNameLst>
                                      </p:cBhvr>
                                      <p:tavLst>
                                        <p:tav tm="0">
                                          <p:val>
                                            <p:fltVal val="0"/>
                                          </p:val>
                                        </p:tav>
                                        <p:tav tm="100000">
                                          <p:val>
                                            <p:strVal val="#ppt_w"/>
                                          </p:val>
                                        </p:tav>
                                      </p:tavLst>
                                    </p:anim>
                                    <p:anim calcmode="lin" valueType="num">
                                      <p:cBhvr>
                                        <p:cTn id="40" dur="1000" fill="hold"/>
                                        <p:tgtEl>
                                          <p:spTgt spid="21"/>
                                        </p:tgtEl>
                                        <p:attrNameLst>
                                          <p:attrName>ppt_h</p:attrName>
                                        </p:attrNameLst>
                                      </p:cBhvr>
                                      <p:tavLst>
                                        <p:tav tm="0">
                                          <p:val>
                                            <p:fltVal val="0"/>
                                          </p:val>
                                        </p:tav>
                                        <p:tav tm="100000">
                                          <p:val>
                                            <p:strVal val="#ppt_h"/>
                                          </p:val>
                                        </p:tav>
                                      </p:tavLst>
                                    </p:anim>
                                    <p:anim calcmode="lin" valueType="num">
                                      <p:cBhvr>
                                        <p:cTn id="41" dur="1000" fill="hold"/>
                                        <p:tgtEl>
                                          <p:spTgt spid="21"/>
                                        </p:tgtEl>
                                        <p:attrNameLst>
                                          <p:attrName>style.rotation</p:attrName>
                                        </p:attrNameLst>
                                      </p:cBhvr>
                                      <p:tavLst>
                                        <p:tav tm="0">
                                          <p:val>
                                            <p:fltVal val="90"/>
                                          </p:val>
                                        </p:tav>
                                        <p:tav tm="100000">
                                          <p:val>
                                            <p:fltVal val="0"/>
                                          </p:val>
                                        </p:tav>
                                      </p:tavLst>
                                    </p:anim>
                                    <p:animEffect transition="in" filter="fade">
                                      <p:cBhvr>
                                        <p:cTn id="42" dur="10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1000" fill="hold"/>
                                        <p:tgtEl>
                                          <p:spTgt spid="18"/>
                                        </p:tgtEl>
                                        <p:attrNameLst>
                                          <p:attrName>ppt_w</p:attrName>
                                        </p:attrNameLst>
                                      </p:cBhvr>
                                      <p:tavLst>
                                        <p:tav tm="0">
                                          <p:val>
                                            <p:fltVal val="0"/>
                                          </p:val>
                                        </p:tav>
                                        <p:tav tm="100000">
                                          <p:val>
                                            <p:strVal val="#ppt_w"/>
                                          </p:val>
                                        </p:tav>
                                      </p:tavLst>
                                    </p:anim>
                                    <p:anim calcmode="lin" valueType="num">
                                      <p:cBhvr>
                                        <p:cTn id="48" dur="1000" fill="hold"/>
                                        <p:tgtEl>
                                          <p:spTgt spid="18"/>
                                        </p:tgtEl>
                                        <p:attrNameLst>
                                          <p:attrName>ppt_h</p:attrName>
                                        </p:attrNameLst>
                                      </p:cBhvr>
                                      <p:tavLst>
                                        <p:tav tm="0">
                                          <p:val>
                                            <p:fltVal val="0"/>
                                          </p:val>
                                        </p:tav>
                                        <p:tav tm="100000">
                                          <p:val>
                                            <p:strVal val="#ppt_h"/>
                                          </p:val>
                                        </p:tav>
                                      </p:tavLst>
                                    </p:anim>
                                    <p:anim calcmode="lin" valueType="num">
                                      <p:cBhvr>
                                        <p:cTn id="49" dur="1000" fill="hold"/>
                                        <p:tgtEl>
                                          <p:spTgt spid="18"/>
                                        </p:tgtEl>
                                        <p:attrNameLst>
                                          <p:attrName>style.rotation</p:attrName>
                                        </p:attrNameLst>
                                      </p:cBhvr>
                                      <p:tavLst>
                                        <p:tav tm="0">
                                          <p:val>
                                            <p:fltVal val="90"/>
                                          </p:val>
                                        </p:tav>
                                        <p:tav tm="100000">
                                          <p:val>
                                            <p:fltVal val="0"/>
                                          </p:val>
                                        </p:tav>
                                      </p:tavLst>
                                    </p:anim>
                                    <p:animEffect transition="in" filter="fade">
                                      <p:cBhvr>
                                        <p:cTn id="50" dur="10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1000" fill="hold"/>
                                        <p:tgtEl>
                                          <p:spTgt spid="25"/>
                                        </p:tgtEl>
                                        <p:attrNameLst>
                                          <p:attrName>ppt_w</p:attrName>
                                        </p:attrNameLst>
                                      </p:cBhvr>
                                      <p:tavLst>
                                        <p:tav tm="0">
                                          <p:val>
                                            <p:fltVal val="0"/>
                                          </p:val>
                                        </p:tav>
                                        <p:tav tm="100000">
                                          <p:val>
                                            <p:strVal val="#ppt_w"/>
                                          </p:val>
                                        </p:tav>
                                      </p:tavLst>
                                    </p:anim>
                                    <p:anim calcmode="lin" valueType="num">
                                      <p:cBhvr>
                                        <p:cTn id="56" dur="1000" fill="hold"/>
                                        <p:tgtEl>
                                          <p:spTgt spid="25"/>
                                        </p:tgtEl>
                                        <p:attrNameLst>
                                          <p:attrName>ppt_h</p:attrName>
                                        </p:attrNameLst>
                                      </p:cBhvr>
                                      <p:tavLst>
                                        <p:tav tm="0">
                                          <p:val>
                                            <p:fltVal val="0"/>
                                          </p:val>
                                        </p:tav>
                                        <p:tav tm="100000">
                                          <p:val>
                                            <p:strVal val="#ppt_h"/>
                                          </p:val>
                                        </p:tav>
                                      </p:tavLst>
                                    </p:anim>
                                    <p:anim calcmode="lin" valueType="num">
                                      <p:cBhvr>
                                        <p:cTn id="57" dur="1000" fill="hold"/>
                                        <p:tgtEl>
                                          <p:spTgt spid="25"/>
                                        </p:tgtEl>
                                        <p:attrNameLst>
                                          <p:attrName>style.rotation</p:attrName>
                                        </p:attrNameLst>
                                      </p:cBhvr>
                                      <p:tavLst>
                                        <p:tav tm="0">
                                          <p:val>
                                            <p:fltVal val="90"/>
                                          </p:val>
                                        </p:tav>
                                        <p:tav tm="100000">
                                          <p:val>
                                            <p:fltVal val="0"/>
                                          </p:val>
                                        </p:tav>
                                      </p:tavLst>
                                    </p:anim>
                                    <p:animEffect transition="in" filter="fade">
                                      <p:cBhvr>
                                        <p:cTn id="58" dur="10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p:cTn id="63" dur="1000" fill="hold"/>
                                        <p:tgtEl>
                                          <p:spTgt spid="3"/>
                                        </p:tgtEl>
                                        <p:attrNameLst>
                                          <p:attrName>ppt_w</p:attrName>
                                        </p:attrNameLst>
                                      </p:cBhvr>
                                      <p:tavLst>
                                        <p:tav tm="0">
                                          <p:val>
                                            <p:fltVal val="0"/>
                                          </p:val>
                                        </p:tav>
                                        <p:tav tm="100000">
                                          <p:val>
                                            <p:strVal val="#ppt_w"/>
                                          </p:val>
                                        </p:tav>
                                      </p:tavLst>
                                    </p:anim>
                                    <p:anim calcmode="lin" valueType="num">
                                      <p:cBhvr>
                                        <p:cTn id="64" dur="1000" fill="hold"/>
                                        <p:tgtEl>
                                          <p:spTgt spid="3"/>
                                        </p:tgtEl>
                                        <p:attrNameLst>
                                          <p:attrName>ppt_h</p:attrName>
                                        </p:attrNameLst>
                                      </p:cBhvr>
                                      <p:tavLst>
                                        <p:tav tm="0">
                                          <p:val>
                                            <p:fltVal val="0"/>
                                          </p:val>
                                        </p:tav>
                                        <p:tav tm="100000">
                                          <p:val>
                                            <p:strVal val="#ppt_h"/>
                                          </p:val>
                                        </p:tav>
                                      </p:tavLst>
                                    </p:anim>
                                    <p:anim calcmode="lin" valueType="num">
                                      <p:cBhvr>
                                        <p:cTn id="65" dur="1000" fill="hold"/>
                                        <p:tgtEl>
                                          <p:spTgt spid="3"/>
                                        </p:tgtEl>
                                        <p:attrNameLst>
                                          <p:attrName>style.rotation</p:attrName>
                                        </p:attrNameLst>
                                      </p:cBhvr>
                                      <p:tavLst>
                                        <p:tav tm="0">
                                          <p:val>
                                            <p:fltVal val="90"/>
                                          </p:val>
                                        </p:tav>
                                        <p:tav tm="100000">
                                          <p:val>
                                            <p:fltVal val="0"/>
                                          </p:val>
                                        </p:tav>
                                      </p:tavLst>
                                    </p:anim>
                                    <p:animEffect transition="in" filter="fade">
                                      <p:cBhvr>
                                        <p:cTn id="6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6950BFC3-D8DA-4A85-94F7-54DA5524770B}">
      <p188:commentRel xmlns="" xmlns:p188="http://schemas.microsoft.com/office/powerpoint/2018/8/main" r:id="rId21"/>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xmlns="" id="{75CCECF3-92A9-48F7-BD4B-C07C3DA28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59836"/>
            <a:ext cx="12191999" cy="798163"/>
          </a:xfrm>
          <a:prstGeom prst="rect">
            <a:avLst/>
          </a:prstGeom>
        </p:spPr>
      </p:pic>
      <p:pic>
        <p:nvPicPr>
          <p:cNvPr id="5" name="תמונה 4">
            <a:extLst>
              <a:ext uri="{FF2B5EF4-FFF2-40B4-BE49-F238E27FC236}">
                <a16:creationId xmlns:a16="http://schemas.microsoft.com/office/drawing/2014/main" xmlns="" id="{EDC9B0B5-B9E2-4555-B734-E1A42C024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1"/>
            <a:ext cx="12192000" cy="798163"/>
          </a:xfrm>
          <a:prstGeom prst="rect">
            <a:avLst/>
          </a:prstGeom>
        </p:spPr>
      </p:pic>
      <p:pic>
        <p:nvPicPr>
          <p:cNvPr id="6" name="תמונה 5">
            <a:extLst>
              <a:ext uri="{FF2B5EF4-FFF2-40B4-BE49-F238E27FC236}">
                <a16:creationId xmlns:a16="http://schemas.microsoft.com/office/drawing/2014/main" xmlns="" id="{532DC693-E623-411C-B6DF-A409901E06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7546" y="1768770"/>
            <a:ext cx="3782519" cy="1300016"/>
          </a:xfrm>
          <a:prstGeom prst="rect">
            <a:avLst/>
          </a:prstGeom>
        </p:spPr>
      </p:pic>
      <p:sp>
        <p:nvSpPr>
          <p:cNvPr id="9" name="תיבת טקסט 8">
            <a:extLst>
              <a:ext uri="{FF2B5EF4-FFF2-40B4-BE49-F238E27FC236}">
                <a16:creationId xmlns:a16="http://schemas.microsoft.com/office/drawing/2014/main" xmlns="" id="{5402C4A6-83A5-417F-BEA7-BB1A5F43ADEA}"/>
              </a:ext>
            </a:extLst>
          </p:cNvPr>
          <p:cNvSpPr txBox="1"/>
          <p:nvPr/>
        </p:nvSpPr>
        <p:spPr>
          <a:xfrm>
            <a:off x="2" y="3105834"/>
            <a:ext cx="12191998" cy="2862322"/>
          </a:xfrm>
          <a:prstGeom prst="rect">
            <a:avLst/>
          </a:prstGeom>
          <a:noFill/>
        </p:spPr>
        <p:txBody>
          <a:bodyPr wrap="square" rtlCol="1">
            <a:spAutoFit/>
          </a:bodyPr>
          <a:lstStyle/>
          <a:p>
            <a:pPr algn="ctr"/>
            <a:r>
              <a:rPr lang="he-IL" sz="3600" b="1">
                <a:solidFill>
                  <a:srgbClr val="17649B"/>
                </a:solidFill>
                <a:effectLst>
                  <a:outerShdw blurRad="38100" dist="38100" dir="2700000" algn="tl">
                    <a:srgbClr val="000000">
                      <a:alpha val="43137"/>
                    </a:srgbClr>
                  </a:outerShdw>
                </a:effectLst>
                <a:latin typeface="Heebo" panose="00000500000000000000" pitchFamily="2" charset="-79"/>
                <a:cs typeface="Heebo" panose="00000500000000000000" pitchFamily="2" charset="-79"/>
              </a:rPr>
              <a:t>לכל בעיה או שאלה ניתן לפנות למחלקת השירות שלנו</a:t>
            </a:r>
          </a:p>
          <a:p>
            <a:pPr algn="ctr"/>
            <a:endParaRPr lang="he-IL" sz="3600" b="1">
              <a:solidFill>
                <a:srgbClr val="17649B"/>
              </a:solidFill>
              <a:effectLst>
                <a:outerShdw blurRad="38100" dist="38100" dir="2700000" algn="tl">
                  <a:srgbClr val="000000">
                    <a:alpha val="43137"/>
                  </a:srgbClr>
                </a:outerShdw>
              </a:effectLst>
              <a:latin typeface="Heebo" panose="00000500000000000000" pitchFamily="2" charset="-79"/>
              <a:cs typeface="Heebo" panose="00000500000000000000" pitchFamily="2" charset="-79"/>
            </a:endParaRPr>
          </a:p>
          <a:p>
            <a:pPr algn="ctr"/>
            <a:r>
              <a:rPr lang="he-IL" sz="3600" b="1">
                <a:solidFill>
                  <a:srgbClr val="17649B"/>
                </a:solidFill>
                <a:effectLst>
                  <a:outerShdw blurRad="38100" dist="38100" dir="2700000" algn="tl">
                    <a:srgbClr val="000000">
                      <a:alpha val="43137"/>
                    </a:srgbClr>
                  </a:outerShdw>
                </a:effectLst>
                <a:latin typeface="Heebo" panose="00000500000000000000" pitchFamily="2" charset="-79"/>
                <a:cs typeface="Heebo" panose="00000500000000000000" pitchFamily="2" charset="-79"/>
              </a:rPr>
              <a:t>בטלפון – 073-2095209</a:t>
            </a:r>
          </a:p>
          <a:p>
            <a:pPr algn="ctr"/>
            <a:endParaRPr lang="he-IL" sz="3600" b="1">
              <a:solidFill>
                <a:srgbClr val="17649B"/>
              </a:solidFill>
              <a:effectLst>
                <a:outerShdw blurRad="38100" dist="38100" dir="2700000" algn="tl">
                  <a:srgbClr val="000000">
                    <a:alpha val="43137"/>
                  </a:srgbClr>
                </a:outerShdw>
              </a:effectLst>
              <a:latin typeface="Heebo" panose="00000500000000000000" pitchFamily="2" charset="-79"/>
              <a:cs typeface="Heebo" panose="00000500000000000000" pitchFamily="2" charset="-79"/>
            </a:endParaRPr>
          </a:p>
          <a:p>
            <a:pPr algn="ctr"/>
            <a:r>
              <a:rPr lang="he-IL" sz="3600" b="1">
                <a:solidFill>
                  <a:srgbClr val="17649B"/>
                </a:solidFill>
                <a:effectLst>
                  <a:outerShdw blurRad="38100" dist="38100" dir="2700000" algn="tl">
                    <a:srgbClr val="000000">
                      <a:alpha val="43137"/>
                    </a:srgbClr>
                  </a:outerShdw>
                </a:effectLst>
                <a:latin typeface="Heebo" panose="00000500000000000000" pitchFamily="2" charset="-79"/>
                <a:cs typeface="Heebo" panose="00000500000000000000" pitchFamily="2" charset="-79"/>
              </a:rPr>
              <a:t>בכתובת המייל – </a:t>
            </a:r>
            <a:r>
              <a:rPr lang="en-US" sz="3600" b="1">
                <a:solidFill>
                  <a:srgbClr val="17649B"/>
                </a:solidFill>
                <a:effectLst>
                  <a:outerShdw blurRad="38100" dist="38100" dir="2700000" algn="tl">
                    <a:srgbClr val="000000">
                      <a:alpha val="43137"/>
                    </a:srgbClr>
                  </a:outerShdw>
                </a:effectLst>
                <a:latin typeface="Heebo" panose="00000500000000000000" pitchFamily="2" charset="-79"/>
                <a:cs typeface="Heebo" panose="00000500000000000000" pitchFamily="2" charset="-79"/>
              </a:rPr>
              <a:t>support@easy-talk.co.il</a:t>
            </a:r>
            <a:endParaRPr lang="he-IL" sz="3600" b="1">
              <a:solidFill>
                <a:srgbClr val="17649B"/>
              </a:solidFill>
              <a:effectLst>
                <a:outerShdw blurRad="38100" dist="38100" dir="2700000" algn="tl">
                  <a:srgbClr val="000000">
                    <a:alpha val="43137"/>
                  </a:srgbClr>
                </a:outerShdw>
              </a:effectLst>
              <a:cs typeface="Heebo" panose="00000500000000000000" pitchFamily="2" charset="-79"/>
            </a:endParaRPr>
          </a:p>
        </p:txBody>
      </p:sp>
      <p:pic>
        <p:nvPicPr>
          <p:cNvPr id="12" name="תמונה 11" descr="תמונה שמכילה טקסט, אלקטרוניקה, תצוגה&#10;&#10;התיאור נוצר באופן אוטומטי">
            <a:extLst>
              <a:ext uri="{FF2B5EF4-FFF2-40B4-BE49-F238E27FC236}">
                <a16:creationId xmlns:a16="http://schemas.microsoft.com/office/drawing/2014/main" xmlns="" id="{DEE7E9E8-F1E1-4B47-B88E-BF1596022F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59656" y="730314"/>
            <a:ext cx="2176764" cy="2076912"/>
          </a:xfrm>
          <a:prstGeom prst="rect">
            <a:avLst/>
          </a:prstGeom>
        </p:spPr>
      </p:pic>
      <p:pic>
        <p:nvPicPr>
          <p:cNvPr id="7" name="תמונה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0668"/>
            <a:ext cx="2337955" cy="754026"/>
          </a:xfrm>
          <a:prstGeom prst="rect">
            <a:avLst/>
          </a:prstGeom>
        </p:spPr>
      </p:pic>
    </p:spTree>
    <p:extLst>
      <p:ext uri="{BB962C8B-B14F-4D97-AF65-F5344CB8AC3E}">
        <p14:creationId xmlns:p14="http://schemas.microsoft.com/office/powerpoint/2010/main" val="901909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xmlns="" id="{75CCECF3-92A9-48F7-BD4B-C07C3DA28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59836"/>
            <a:ext cx="12191999" cy="798163"/>
          </a:xfrm>
          <a:prstGeom prst="rect">
            <a:avLst/>
          </a:prstGeom>
        </p:spPr>
      </p:pic>
      <p:pic>
        <p:nvPicPr>
          <p:cNvPr id="5" name="תמונה 4">
            <a:extLst>
              <a:ext uri="{FF2B5EF4-FFF2-40B4-BE49-F238E27FC236}">
                <a16:creationId xmlns:a16="http://schemas.microsoft.com/office/drawing/2014/main" xmlns="" id="{EDC9B0B5-B9E2-4555-B734-E1A42C024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1"/>
            <a:ext cx="12192000" cy="798163"/>
          </a:xfrm>
          <a:prstGeom prst="rect">
            <a:avLst/>
          </a:prstGeom>
        </p:spPr>
      </p:pic>
      <p:sp>
        <p:nvSpPr>
          <p:cNvPr id="64" name="תיבת טקסט 63">
            <a:extLst>
              <a:ext uri="{FF2B5EF4-FFF2-40B4-BE49-F238E27FC236}">
                <a16:creationId xmlns:a16="http://schemas.microsoft.com/office/drawing/2014/main" xmlns="" id="{62A3FA7A-E496-434B-98A7-2A7158CF7377}"/>
              </a:ext>
            </a:extLst>
          </p:cNvPr>
          <p:cNvSpPr txBox="1"/>
          <p:nvPr/>
        </p:nvSpPr>
        <p:spPr>
          <a:xfrm>
            <a:off x="2" y="729327"/>
            <a:ext cx="12191998" cy="523220"/>
          </a:xfrm>
          <a:prstGeom prst="rect">
            <a:avLst/>
          </a:prstGeom>
          <a:noFill/>
        </p:spPr>
        <p:txBody>
          <a:bodyPr wrap="square" rtlCol="1">
            <a:spAutoFit/>
          </a:bodyPr>
          <a:lstStyle/>
          <a:p>
            <a:pPr algn="ctr"/>
            <a:r>
              <a:rPr lang="he-IL" sz="2800" b="1">
                <a:solidFill>
                  <a:srgbClr val="17649B"/>
                </a:solidFill>
                <a:effectLst>
                  <a:outerShdw blurRad="38100" dist="38100" dir="2700000" algn="tl">
                    <a:srgbClr val="000000">
                      <a:alpha val="43137"/>
                    </a:srgbClr>
                  </a:outerShdw>
                </a:effectLst>
                <a:latin typeface="Heebo" panose="00000500000000000000" pitchFamily="2" charset="-79"/>
                <a:cs typeface="Heebo" panose="00000500000000000000" pitchFamily="2" charset="-79"/>
              </a:rPr>
              <a:t>מסכי המערכת</a:t>
            </a:r>
          </a:p>
        </p:txBody>
      </p:sp>
      <p:sp>
        <p:nvSpPr>
          <p:cNvPr id="65" name="אליפסה 64">
            <a:extLst>
              <a:ext uri="{FF2B5EF4-FFF2-40B4-BE49-F238E27FC236}">
                <a16:creationId xmlns:a16="http://schemas.microsoft.com/office/drawing/2014/main" xmlns="" id="{37577E42-A0C2-4085-A743-59B4CA78485B}"/>
              </a:ext>
            </a:extLst>
          </p:cNvPr>
          <p:cNvSpPr/>
          <p:nvPr/>
        </p:nvSpPr>
        <p:spPr>
          <a:xfrm>
            <a:off x="4844320" y="1147225"/>
            <a:ext cx="2503355" cy="68235"/>
          </a:xfrm>
          <a:prstGeom prst="ellipse">
            <a:avLst/>
          </a:prstGeom>
          <a:solidFill>
            <a:srgbClr val="176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מלבן 1">
            <a:extLst>
              <a:ext uri="{FF2B5EF4-FFF2-40B4-BE49-F238E27FC236}">
                <a16:creationId xmlns:a16="http://schemas.microsoft.com/office/drawing/2014/main" xmlns="" id="{306BEAC9-6F4F-49FD-9D0D-913E77A57E59}"/>
              </a:ext>
            </a:extLst>
          </p:cNvPr>
          <p:cNvSpPr/>
          <p:nvPr/>
        </p:nvSpPr>
        <p:spPr>
          <a:xfrm>
            <a:off x="9901662" y="2274278"/>
            <a:ext cx="320142" cy="719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TextBox 20">
            <a:extLst>
              <a:ext uri="{FF2B5EF4-FFF2-40B4-BE49-F238E27FC236}">
                <a16:creationId xmlns:a16="http://schemas.microsoft.com/office/drawing/2014/main" xmlns="" id="{6E4BC190-BD47-4A14-AB91-5C99DAF7E0B3}"/>
              </a:ext>
            </a:extLst>
          </p:cNvPr>
          <p:cNvSpPr txBox="1"/>
          <p:nvPr/>
        </p:nvSpPr>
        <p:spPr>
          <a:xfrm>
            <a:off x="8038259" y="1469609"/>
            <a:ext cx="3699459" cy="1523494"/>
          </a:xfrm>
          <a:prstGeom prst="rect">
            <a:avLst/>
          </a:prstGeom>
          <a:noFill/>
        </p:spPr>
        <p:txBody>
          <a:bodyPr wrap="square" rtlCol="1">
            <a:spAutoFit/>
          </a:bodyPr>
          <a:lstStyle/>
          <a:p>
            <a:pPr algn="r" rtl="1">
              <a:lnSpc>
                <a:spcPct val="150000"/>
              </a:lnSpc>
            </a:pPr>
            <a:r>
              <a:rPr lang="he-IL" sz="1400" b="1" u="sng">
                <a:solidFill>
                  <a:srgbClr val="297EB0"/>
                </a:solidFill>
                <a:latin typeface="Heebo" panose="00000500000000000000" pitchFamily="2" charset="-79"/>
                <a:cs typeface="Heebo" panose="00000500000000000000" pitchFamily="2" charset="-79"/>
              </a:rPr>
              <a:t>לשונית "משתתפי השיחה"</a:t>
            </a:r>
            <a:endParaRPr lang="he-IL" sz="1400" b="1">
              <a:solidFill>
                <a:srgbClr val="297EB0"/>
              </a:solidFill>
              <a:latin typeface="Heebo" panose="00000500000000000000" pitchFamily="2" charset="-79"/>
              <a:cs typeface="Heebo" panose="00000500000000000000" pitchFamily="2" charset="-79"/>
            </a:endParaRPr>
          </a:p>
          <a:p>
            <a:pPr marL="342900" indent="-342900" algn="r" rtl="1">
              <a:lnSpc>
                <a:spcPct val="150000"/>
              </a:lnSpc>
              <a:buFont typeface="Wingdings" panose="05000000000000000000" pitchFamily="2" charset="2"/>
              <a:buChar char="v"/>
            </a:pPr>
            <a:r>
              <a:rPr lang="he-IL" sz="1200">
                <a:solidFill>
                  <a:srgbClr val="297EB0"/>
                </a:solidFill>
                <a:latin typeface="Heebo" panose="00000500000000000000" pitchFamily="2" charset="-79"/>
                <a:cs typeface="Heebo" panose="00000500000000000000" pitchFamily="2" charset="-79"/>
              </a:rPr>
              <a:t>במסך זה תוכלו לראות את המשתתפים בשיחה הפעילה אליה אתם מחוברים כעת</a:t>
            </a:r>
          </a:p>
          <a:p>
            <a:pPr marL="342900" indent="-342900" algn="r" rtl="1">
              <a:lnSpc>
                <a:spcPct val="150000"/>
              </a:lnSpc>
              <a:buFont typeface="Wingdings" panose="05000000000000000000" pitchFamily="2" charset="2"/>
              <a:buChar char="v"/>
            </a:pPr>
            <a:r>
              <a:rPr lang="he-IL" sz="1200">
                <a:solidFill>
                  <a:srgbClr val="297EB0"/>
                </a:solidFill>
                <a:latin typeface="Heebo" panose="00000500000000000000" pitchFamily="2" charset="-79"/>
                <a:cs typeface="Heebo" panose="00000500000000000000" pitchFamily="2" charset="-79"/>
              </a:rPr>
              <a:t>לצד הכינוי של כל איש קשר יופיע חיווי מצב הזמינות שלו.</a:t>
            </a:r>
          </a:p>
        </p:txBody>
      </p:sp>
      <p:sp>
        <p:nvSpPr>
          <p:cNvPr id="12" name="TextBox 22">
            <a:extLst>
              <a:ext uri="{FF2B5EF4-FFF2-40B4-BE49-F238E27FC236}">
                <a16:creationId xmlns:a16="http://schemas.microsoft.com/office/drawing/2014/main" xmlns="" id="{1E96ADCC-EE33-463D-843D-466CED9D5230}"/>
              </a:ext>
            </a:extLst>
          </p:cNvPr>
          <p:cNvSpPr txBox="1"/>
          <p:nvPr/>
        </p:nvSpPr>
        <p:spPr>
          <a:xfrm>
            <a:off x="4197228" y="1469609"/>
            <a:ext cx="3699458" cy="1246495"/>
          </a:xfrm>
          <a:prstGeom prst="rect">
            <a:avLst/>
          </a:prstGeom>
          <a:noFill/>
        </p:spPr>
        <p:txBody>
          <a:bodyPr wrap="square" rtlCol="1">
            <a:spAutoFit/>
          </a:bodyPr>
          <a:lstStyle/>
          <a:p>
            <a:pPr algn="r" rtl="1">
              <a:lnSpc>
                <a:spcPct val="150000"/>
              </a:lnSpc>
            </a:pPr>
            <a:r>
              <a:rPr lang="he-IL" sz="1400" b="1" u="sng">
                <a:solidFill>
                  <a:srgbClr val="297EB0"/>
                </a:solidFill>
                <a:latin typeface="Heebo" panose="00000500000000000000" pitchFamily="2" charset="-79"/>
                <a:cs typeface="Heebo" panose="00000500000000000000" pitchFamily="2" charset="-79"/>
              </a:rPr>
              <a:t>לשונית "קבוצות דיבור"</a:t>
            </a:r>
            <a:endParaRPr lang="he-IL" sz="1400" b="1">
              <a:solidFill>
                <a:srgbClr val="297EB0"/>
              </a:solidFill>
              <a:latin typeface="Heebo" panose="00000500000000000000" pitchFamily="2" charset="-79"/>
              <a:cs typeface="Heebo" panose="00000500000000000000" pitchFamily="2" charset="-79"/>
            </a:endParaRPr>
          </a:p>
          <a:p>
            <a:pPr marL="342900" indent="-342900" algn="r" rtl="1">
              <a:lnSpc>
                <a:spcPct val="150000"/>
              </a:lnSpc>
              <a:buFont typeface="Wingdings" panose="05000000000000000000" pitchFamily="2" charset="2"/>
              <a:buChar char="v"/>
            </a:pPr>
            <a:r>
              <a:rPr lang="he-IL" sz="1200">
                <a:solidFill>
                  <a:srgbClr val="297EB0"/>
                </a:solidFill>
                <a:latin typeface="Heebo" panose="00000500000000000000" pitchFamily="2" charset="-79"/>
                <a:cs typeface="Heebo" panose="00000500000000000000" pitchFamily="2" charset="-79"/>
              </a:rPr>
              <a:t>במסך זה תוכלו לראות את הקבוצות בהן אתם חברים. תוכלו להתחבר לקבוצה (כדי לשדר) או רק להאזין לה.</a:t>
            </a:r>
          </a:p>
        </p:txBody>
      </p:sp>
      <p:sp>
        <p:nvSpPr>
          <p:cNvPr id="15" name="TextBox 24">
            <a:extLst>
              <a:ext uri="{FF2B5EF4-FFF2-40B4-BE49-F238E27FC236}">
                <a16:creationId xmlns:a16="http://schemas.microsoft.com/office/drawing/2014/main" xmlns="" id="{16FF5C16-9565-40BD-A4B6-9424DD2D73FB}"/>
              </a:ext>
            </a:extLst>
          </p:cNvPr>
          <p:cNvSpPr txBox="1"/>
          <p:nvPr/>
        </p:nvSpPr>
        <p:spPr>
          <a:xfrm>
            <a:off x="386331" y="1464992"/>
            <a:ext cx="3539942" cy="946413"/>
          </a:xfrm>
          <a:prstGeom prst="rect">
            <a:avLst/>
          </a:prstGeom>
          <a:noFill/>
        </p:spPr>
        <p:txBody>
          <a:bodyPr wrap="square" rtlCol="1">
            <a:spAutoFit/>
          </a:bodyPr>
          <a:lstStyle/>
          <a:p>
            <a:pPr algn="r" rtl="1">
              <a:lnSpc>
                <a:spcPct val="150000"/>
              </a:lnSpc>
            </a:pPr>
            <a:r>
              <a:rPr lang="he-IL" sz="1400" b="1" u="sng">
                <a:solidFill>
                  <a:srgbClr val="297EB0"/>
                </a:solidFill>
                <a:latin typeface="Heebo" panose="00000500000000000000" pitchFamily="2" charset="-79"/>
                <a:cs typeface="Heebo" panose="00000500000000000000" pitchFamily="2" charset="-79"/>
              </a:rPr>
              <a:t>לשונית "צ'אט" טקסט ומולטימדיה</a:t>
            </a:r>
          </a:p>
          <a:p>
            <a:pPr marL="342900" indent="-342900" algn="r" rtl="1">
              <a:lnSpc>
                <a:spcPct val="150000"/>
              </a:lnSpc>
              <a:buFont typeface="Wingdings" panose="05000000000000000000" pitchFamily="2" charset="2"/>
              <a:buChar char="v"/>
            </a:pPr>
            <a:r>
              <a:rPr lang="he-IL" sz="1200">
                <a:solidFill>
                  <a:srgbClr val="297EB0"/>
                </a:solidFill>
                <a:latin typeface="Heebo" panose="00000500000000000000" pitchFamily="2" charset="-79"/>
                <a:cs typeface="Heebo" panose="00000500000000000000" pitchFamily="2" charset="-79"/>
              </a:rPr>
              <a:t>במסך זה תוכלו להתכתב עם חברי הקבוצה.</a:t>
            </a:r>
          </a:p>
          <a:p>
            <a:pPr marL="342900" indent="-342900" algn="r" rtl="1">
              <a:lnSpc>
                <a:spcPct val="150000"/>
              </a:lnSpc>
              <a:buFont typeface="Wingdings" panose="05000000000000000000" pitchFamily="2" charset="2"/>
              <a:buChar char="v"/>
            </a:pPr>
            <a:r>
              <a:rPr lang="he-IL" sz="1200">
                <a:solidFill>
                  <a:srgbClr val="297EB0"/>
                </a:solidFill>
                <a:latin typeface="Heebo" panose="00000500000000000000" pitchFamily="2" charset="-79"/>
                <a:cs typeface="Heebo" panose="00000500000000000000" pitchFamily="2" charset="-79"/>
              </a:rPr>
              <a:t>ניתן גם לשלוח קבצים, תמונות וסרטי וידאו.</a:t>
            </a:r>
          </a:p>
        </p:txBody>
      </p:sp>
      <p:sp>
        <p:nvSpPr>
          <p:cNvPr id="17" name="מלבן: פינות מעוגלות 16">
            <a:extLst>
              <a:ext uri="{FF2B5EF4-FFF2-40B4-BE49-F238E27FC236}">
                <a16:creationId xmlns:a16="http://schemas.microsoft.com/office/drawing/2014/main" xmlns="" id="{494E0346-5B09-4734-95EC-8B3407C11E57}"/>
              </a:ext>
            </a:extLst>
          </p:cNvPr>
          <p:cNvSpPr/>
          <p:nvPr/>
        </p:nvSpPr>
        <p:spPr>
          <a:xfrm>
            <a:off x="386332" y="1464991"/>
            <a:ext cx="3539942" cy="4917124"/>
          </a:xfrm>
          <a:prstGeom prst="roundRect">
            <a:avLst>
              <a:gd name="adj" fmla="val 5073"/>
            </a:avLst>
          </a:prstGeom>
          <a:noFill/>
          <a:ln w="19050">
            <a:solidFill>
              <a:srgbClr val="2E6CA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פינות מעוגלות 17">
            <a:extLst>
              <a:ext uri="{FF2B5EF4-FFF2-40B4-BE49-F238E27FC236}">
                <a16:creationId xmlns:a16="http://schemas.microsoft.com/office/drawing/2014/main" xmlns="" id="{B9EF193E-7A76-4367-974D-3D789B55C86D}"/>
              </a:ext>
            </a:extLst>
          </p:cNvPr>
          <p:cNvSpPr/>
          <p:nvPr/>
        </p:nvSpPr>
        <p:spPr>
          <a:xfrm>
            <a:off x="4197228" y="1458698"/>
            <a:ext cx="3699458" cy="4917124"/>
          </a:xfrm>
          <a:prstGeom prst="roundRect">
            <a:avLst>
              <a:gd name="adj" fmla="val 5073"/>
            </a:avLst>
          </a:prstGeom>
          <a:noFill/>
          <a:ln w="19050">
            <a:solidFill>
              <a:srgbClr val="2E6CA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פינות מעוגלות 18">
            <a:extLst>
              <a:ext uri="{FF2B5EF4-FFF2-40B4-BE49-F238E27FC236}">
                <a16:creationId xmlns:a16="http://schemas.microsoft.com/office/drawing/2014/main" xmlns="" id="{FAD411CB-9759-45C5-998C-77D2380E7339}"/>
              </a:ext>
            </a:extLst>
          </p:cNvPr>
          <p:cNvSpPr/>
          <p:nvPr/>
        </p:nvSpPr>
        <p:spPr>
          <a:xfrm>
            <a:off x="8038261" y="1458698"/>
            <a:ext cx="3699458" cy="4917124"/>
          </a:xfrm>
          <a:prstGeom prst="roundRect">
            <a:avLst>
              <a:gd name="adj" fmla="val 5073"/>
            </a:avLst>
          </a:prstGeom>
          <a:noFill/>
          <a:ln w="19050">
            <a:solidFill>
              <a:srgbClr val="2E6CA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13" name="Group 12"/>
          <p:cNvGrpSpPr/>
          <p:nvPr/>
        </p:nvGrpSpPr>
        <p:grpSpPr>
          <a:xfrm>
            <a:off x="1100120" y="2569175"/>
            <a:ext cx="2189179" cy="3695844"/>
            <a:chOff x="1100120" y="2569175"/>
            <a:chExt cx="2189179" cy="3695844"/>
          </a:xfrm>
        </p:grpSpPr>
        <p:pic>
          <p:nvPicPr>
            <p:cNvPr id="14" name="תמונה 13" descr="תמונה שמכילה טקסט, חוץ, כחול, צילום מסך&#10;&#10;התיאור נוצר באופן אוטומטי">
              <a:extLst>
                <a:ext uri="{FF2B5EF4-FFF2-40B4-BE49-F238E27FC236}">
                  <a16:creationId xmlns:a16="http://schemas.microsoft.com/office/drawing/2014/main" xmlns="" id="{A68BE8A2-D693-47B6-9AD6-1FFF5C88A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120" y="2623949"/>
              <a:ext cx="2189179" cy="3641070"/>
            </a:xfrm>
            <a:prstGeom prst="rect">
              <a:avLst/>
            </a:prstGeom>
          </p:spPr>
        </p:pic>
        <p:sp>
          <p:nvSpPr>
            <p:cNvPr id="7" name="Down Arrow 6"/>
            <p:cNvSpPr/>
            <p:nvPr/>
          </p:nvSpPr>
          <p:spPr>
            <a:xfrm>
              <a:off x="2215625" y="2569175"/>
              <a:ext cx="215422" cy="238458"/>
            </a:xfrm>
            <a:prstGeom prst="downArrow">
              <a:avLst/>
            </a:prstGeom>
            <a:solidFill>
              <a:schemeClr val="accent2"/>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9" name="Group 8"/>
          <p:cNvGrpSpPr/>
          <p:nvPr/>
        </p:nvGrpSpPr>
        <p:grpSpPr>
          <a:xfrm>
            <a:off x="4938434" y="2621087"/>
            <a:ext cx="2180100" cy="3693287"/>
            <a:chOff x="4938434" y="2621087"/>
            <a:chExt cx="2180100" cy="3693287"/>
          </a:xfrm>
        </p:grpSpPr>
        <p:pic>
          <p:nvPicPr>
            <p:cNvPr id="10" name="תמונה 9">
              <a:extLst>
                <a:ext uri="{FF2B5EF4-FFF2-40B4-BE49-F238E27FC236}">
                  <a16:creationId xmlns:a16="http://schemas.microsoft.com/office/drawing/2014/main" xmlns="" id="{A25B87FD-7373-413D-903E-FBA87BB4EC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8434" y="2688404"/>
              <a:ext cx="2180100" cy="3625970"/>
            </a:xfrm>
            <a:prstGeom prst="rect">
              <a:avLst/>
            </a:prstGeom>
          </p:spPr>
        </p:pic>
        <p:sp>
          <p:nvSpPr>
            <p:cNvPr id="22" name="Down Arrow 21"/>
            <p:cNvSpPr/>
            <p:nvPr/>
          </p:nvSpPr>
          <p:spPr>
            <a:xfrm>
              <a:off x="5747228" y="2621087"/>
              <a:ext cx="215422" cy="258882"/>
            </a:xfrm>
            <a:prstGeom prst="downArrow">
              <a:avLst/>
            </a:prstGeom>
            <a:solidFill>
              <a:schemeClr val="accent2"/>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3" name="Group 2"/>
          <p:cNvGrpSpPr/>
          <p:nvPr/>
        </p:nvGrpSpPr>
        <p:grpSpPr>
          <a:xfrm>
            <a:off x="8944690" y="2853227"/>
            <a:ext cx="2020984" cy="3461147"/>
            <a:chOff x="8944690" y="2853227"/>
            <a:chExt cx="2020984" cy="3461147"/>
          </a:xfrm>
        </p:grpSpPr>
        <p:pic>
          <p:nvPicPr>
            <p:cNvPr id="8" name="תמונה 7">
              <a:extLst>
                <a:ext uri="{FF2B5EF4-FFF2-40B4-BE49-F238E27FC236}">
                  <a16:creationId xmlns:a16="http://schemas.microsoft.com/office/drawing/2014/main" xmlns="" id="{1B0D6AAE-5F34-48E8-B12A-B9F99AEDE4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4690" y="2953048"/>
              <a:ext cx="2020984" cy="3361326"/>
            </a:xfrm>
            <a:prstGeom prst="rect">
              <a:avLst/>
            </a:prstGeom>
          </p:spPr>
        </p:pic>
        <p:sp>
          <p:nvSpPr>
            <p:cNvPr id="23" name="Down Arrow 22"/>
            <p:cNvSpPr/>
            <p:nvPr/>
          </p:nvSpPr>
          <p:spPr>
            <a:xfrm>
              <a:off x="9020138" y="2853227"/>
              <a:ext cx="215422" cy="243589"/>
            </a:xfrm>
            <a:prstGeom prst="downArrow">
              <a:avLst/>
            </a:prstGeom>
            <a:solidFill>
              <a:schemeClr val="accent2"/>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pic>
        <p:nvPicPr>
          <p:cNvPr id="24" name="תמונה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0668"/>
            <a:ext cx="2337955" cy="754026"/>
          </a:xfrm>
          <a:prstGeom prst="rect">
            <a:avLst/>
          </a:prstGeom>
        </p:spPr>
      </p:pic>
    </p:spTree>
    <p:extLst>
      <p:ext uri="{BB962C8B-B14F-4D97-AF65-F5344CB8AC3E}">
        <p14:creationId xmlns:p14="http://schemas.microsoft.com/office/powerpoint/2010/main" val="990708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xmlns="" id="{75CCECF3-92A9-48F7-BD4B-C07C3DA28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59836"/>
            <a:ext cx="12191999" cy="798163"/>
          </a:xfrm>
          <a:prstGeom prst="rect">
            <a:avLst/>
          </a:prstGeom>
        </p:spPr>
      </p:pic>
      <p:pic>
        <p:nvPicPr>
          <p:cNvPr id="5" name="תמונה 4">
            <a:extLst>
              <a:ext uri="{FF2B5EF4-FFF2-40B4-BE49-F238E27FC236}">
                <a16:creationId xmlns:a16="http://schemas.microsoft.com/office/drawing/2014/main" xmlns="" id="{EDC9B0B5-B9E2-4555-B734-E1A42C024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1"/>
            <a:ext cx="12192000" cy="798163"/>
          </a:xfrm>
          <a:prstGeom prst="rect">
            <a:avLst/>
          </a:prstGeom>
        </p:spPr>
      </p:pic>
      <p:sp>
        <p:nvSpPr>
          <p:cNvPr id="64" name="תיבת טקסט 63">
            <a:extLst>
              <a:ext uri="{FF2B5EF4-FFF2-40B4-BE49-F238E27FC236}">
                <a16:creationId xmlns:a16="http://schemas.microsoft.com/office/drawing/2014/main" xmlns="" id="{62A3FA7A-E496-434B-98A7-2A7158CF7377}"/>
              </a:ext>
            </a:extLst>
          </p:cNvPr>
          <p:cNvSpPr txBox="1"/>
          <p:nvPr/>
        </p:nvSpPr>
        <p:spPr>
          <a:xfrm>
            <a:off x="2" y="729327"/>
            <a:ext cx="12191998" cy="523220"/>
          </a:xfrm>
          <a:prstGeom prst="rect">
            <a:avLst/>
          </a:prstGeom>
          <a:noFill/>
        </p:spPr>
        <p:txBody>
          <a:bodyPr wrap="square" rtlCol="1">
            <a:spAutoFit/>
          </a:bodyPr>
          <a:lstStyle/>
          <a:p>
            <a:pPr algn="ctr"/>
            <a:r>
              <a:rPr lang="he-IL" sz="2800" b="1">
                <a:solidFill>
                  <a:srgbClr val="17649B"/>
                </a:solidFill>
                <a:effectLst>
                  <a:outerShdw blurRad="38100" dist="38100" dir="2700000" algn="tl">
                    <a:srgbClr val="000000">
                      <a:alpha val="43137"/>
                    </a:srgbClr>
                  </a:outerShdw>
                </a:effectLst>
                <a:latin typeface="Heebo" panose="00000500000000000000" pitchFamily="2" charset="-79"/>
                <a:cs typeface="Heebo" panose="00000500000000000000" pitchFamily="2" charset="-79"/>
              </a:rPr>
              <a:t>מצבי זמינות של אנשי קשר וסימולם</a:t>
            </a:r>
            <a:endParaRPr lang="he-IL" sz="2800" b="1">
              <a:solidFill>
                <a:srgbClr val="17649B"/>
              </a:solidFill>
              <a:effectLst>
                <a:outerShdw blurRad="38100" dist="38100" dir="2700000" algn="tl">
                  <a:srgbClr val="000000">
                    <a:alpha val="43137"/>
                  </a:srgbClr>
                </a:outerShdw>
              </a:effectLst>
              <a:cs typeface="Heebo" panose="00000500000000000000" pitchFamily="2" charset="-79"/>
            </a:endParaRPr>
          </a:p>
        </p:txBody>
      </p:sp>
      <p:sp>
        <p:nvSpPr>
          <p:cNvPr id="65" name="אליפסה 64">
            <a:extLst>
              <a:ext uri="{FF2B5EF4-FFF2-40B4-BE49-F238E27FC236}">
                <a16:creationId xmlns:a16="http://schemas.microsoft.com/office/drawing/2014/main" xmlns="" id="{37577E42-A0C2-4085-A743-59B4CA78485B}"/>
              </a:ext>
            </a:extLst>
          </p:cNvPr>
          <p:cNvSpPr/>
          <p:nvPr/>
        </p:nvSpPr>
        <p:spPr>
          <a:xfrm>
            <a:off x="3177303" y="1174006"/>
            <a:ext cx="5851683" cy="45719"/>
          </a:xfrm>
          <a:prstGeom prst="ellipse">
            <a:avLst/>
          </a:prstGeom>
          <a:solidFill>
            <a:srgbClr val="176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TextBox 19">
            <a:extLst>
              <a:ext uri="{FF2B5EF4-FFF2-40B4-BE49-F238E27FC236}">
                <a16:creationId xmlns:a16="http://schemas.microsoft.com/office/drawing/2014/main" xmlns="" id="{FAA132CD-E628-488F-BD71-D567210A180A}"/>
              </a:ext>
            </a:extLst>
          </p:cNvPr>
          <p:cNvSpPr txBox="1"/>
          <p:nvPr/>
        </p:nvSpPr>
        <p:spPr>
          <a:xfrm>
            <a:off x="6095997" y="1375357"/>
            <a:ext cx="5844334" cy="400110"/>
          </a:xfrm>
          <a:prstGeom prst="rect">
            <a:avLst/>
          </a:prstGeom>
          <a:noFill/>
        </p:spPr>
        <p:txBody>
          <a:bodyPr wrap="square" rtlCol="1">
            <a:spAutoFit/>
          </a:bodyPr>
          <a:lstStyle/>
          <a:p>
            <a:pPr lvl="0" eaLnBrk="0" fontAlgn="base" hangingPunct="0">
              <a:spcBef>
                <a:spcPct val="0"/>
              </a:spcBef>
              <a:spcAft>
                <a:spcPct val="0"/>
              </a:spcAft>
            </a:pPr>
            <a:r>
              <a:rPr lang="he-IL" altLang="he-IL" sz="2000" b="1">
                <a:solidFill>
                  <a:srgbClr val="297EB0"/>
                </a:solidFill>
                <a:latin typeface="Heebo" panose="00000500000000000000" pitchFamily="2" charset="-79"/>
                <a:cs typeface="Heebo" panose="00000500000000000000" pitchFamily="2" charset="-79"/>
              </a:rPr>
              <a:t>במערכת 6 מצבי זמינות של אנשי קשר:</a:t>
            </a:r>
          </a:p>
        </p:txBody>
      </p:sp>
      <p:graphicFrame>
        <p:nvGraphicFramePr>
          <p:cNvPr id="2" name="Table 1"/>
          <p:cNvGraphicFramePr>
            <a:graphicFrameLocks noGrp="1"/>
          </p:cNvGraphicFramePr>
          <p:nvPr>
            <p:extLst>
              <p:ext uri="{D42A27DB-BD31-4B8C-83A1-F6EECF244321}">
                <p14:modId xmlns:p14="http://schemas.microsoft.com/office/powerpoint/2010/main" val="82199201"/>
              </p:ext>
            </p:extLst>
          </p:nvPr>
        </p:nvGraphicFramePr>
        <p:xfrm>
          <a:off x="2820564" y="1916325"/>
          <a:ext cx="6197600" cy="4162167"/>
        </p:xfrm>
        <a:graphic>
          <a:graphicData uri="http://schemas.openxmlformats.org/drawingml/2006/table">
            <a:tbl>
              <a:tblPr rtl="1" firstRow="1" bandRow="1">
                <a:tableStyleId>{5C22544A-7EE6-4342-B048-85BDC9FD1C3A}</a:tableStyleId>
              </a:tblPr>
              <a:tblGrid>
                <a:gridCol w="5021943">
                  <a:extLst>
                    <a:ext uri="{9D8B030D-6E8A-4147-A177-3AD203B41FA5}">
                      <a16:colId xmlns:a16="http://schemas.microsoft.com/office/drawing/2014/main" xmlns="" val="20000"/>
                    </a:ext>
                  </a:extLst>
                </a:gridCol>
                <a:gridCol w="1175657">
                  <a:extLst>
                    <a:ext uri="{9D8B030D-6E8A-4147-A177-3AD203B41FA5}">
                      <a16:colId xmlns:a16="http://schemas.microsoft.com/office/drawing/2014/main" xmlns="" val="20001"/>
                    </a:ext>
                  </a:extLst>
                </a:gridCol>
              </a:tblGrid>
              <a:tr h="358134">
                <a:tc>
                  <a:txBody>
                    <a:bodyPr/>
                    <a:lstStyle/>
                    <a:p>
                      <a:pPr rtl="1"/>
                      <a:r>
                        <a:rPr lang="he-IL">
                          <a:latin typeface="Heebo" panose="00000500000000000000" pitchFamily="2" charset="-79"/>
                          <a:cs typeface="Heebo" panose="00000500000000000000" pitchFamily="2" charset="-79"/>
                        </a:rPr>
                        <a:t>מצב</a:t>
                      </a:r>
                    </a:p>
                  </a:txBody>
                  <a:tcPr/>
                </a:tc>
                <a:tc>
                  <a:txBody>
                    <a:bodyPr/>
                    <a:lstStyle/>
                    <a:p>
                      <a:pPr rtl="1"/>
                      <a:r>
                        <a:rPr lang="he-IL">
                          <a:latin typeface="Heebo" panose="00000500000000000000" pitchFamily="2" charset="-79"/>
                          <a:cs typeface="Heebo" panose="00000500000000000000" pitchFamily="2" charset="-79"/>
                        </a:rPr>
                        <a:t>סימול</a:t>
                      </a:r>
                    </a:p>
                  </a:txBody>
                  <a:tcPr/>
                </a:tc>
                <a:extLst>
                  <a:ext uri="{0D108BD9-81ED-4DB2-BD59-A6C34878D82A}">
                    <a16:rowId xmlns:a16="http://schemas.microsoft.com/office/drawing/2014/main" xmlns="" val="10000"/>
                  </a:ext>
                </a:extLst>
              </a:tr>
              <a:tr h="59600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altLang="he-IL" sz="1800">
                          <a:solidFill>
                            <a:srgbClr val="297EB0"/>
                          </a:solidFill>
                          <a:latin typeface="Heebo" panose="00000500000000000000" pitchFamily="2" charset="-79"/>
                          <a:cs typeface="Heebo" panose="00000500000000000000" pitchFamily="2" charset="-79"/>
                        </a:rPr>
                        <a:t>זמין לשיחה - ירוק</a:t>
                      </a:r>
                    </a:p>
                    <a:p>
                      <a:pPr rtl="1"/>
                      <a:endParaRPr lang="he-IL">
                        <a:latin typeface="Heebo" panose="00000500000000000000" pitchFamily="2" charset="-79"/>
                        <a:cs typeface="Heebo" panose="00000500000000000000" pitchFamily="2" charset="-79"/>
                      </a:endParaRPr>
                    </a:p>
                  </a:txBody>
                  <a:tcPr/>
                </a:tc>
                <a:tc>
                  <a:txBody>
                    <a:bodyPr/>
                    <a:lstStyle/>
                    <a:p>
                      <a:pPr rtl="1"/>
                      <a:endParaRPr lang="he-IL">
                        <a:latin typeface="Heebo" panose="00000500000000000000" pitchFamily="2" charset="-79"/>
                        <a:cs typeface="Heebo" panose="00000500000000000000" pitchFamily="2" charset="-79"/>
                      </a:endParaRPr>
                    </a:p>
                  </a:txBody>
                  <a:tcPr/>
                </a:tc>
                <a:extLst>
                  <a:ext uri="{0D108BD9-81ED-4DB2-BD59-A6C34878D82A}">
                    <a16:rowId xmlns:a16="http://schemas.microsoft.com/office/drawing/2014/main" xmlns="" val="10001"/>
                  </a:ext>
                </a:extLst>
              </a:tr>
              <a:tr h="596007">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he-IL" sz="1800">
                          <a:solidFill>
                            <a:srgbClr val="297EB0"/>
                          </a:solidFill>
                          <a:latin typeface="Heebo" panose="00000500000000000000" pitchFamily="2" charset="-79"/>
                          <a:cs typeface="Heebo" panose="00000500000000000000" pitchFamily="2" charset="-79"/>
                        </a:rPr>
                        <a:t>במצוקה - אדום</a:t>
                      </a:r>
                    </a:p>
                    <a:p>
                      <a:pPr rtl="1"/>
                      <a:endParaRPr lang="he-IL">
                        <a:latin typeface="Heebo" panose="00000500000000000000" pitchFamily="2" charset="-79"/>
                        <a:cs typeface="Heebo" panose="00000500000000000000" pitchFamily="2" charset="-79"/>
                      </a:endParaRPr>
                    </a:p>
                  </a:txBody>
                  <a:tcPr/>
                </a:tc>
                <a:tc>
                  <a:txBody>
                    <a:bodyPr/>
                    <a:lstStyle/>
                    <a:p>
                      <a:pPr rtl="1"/>
                      <a:endParaRPr lang="he-IL">
                        <a:latin typeface="Heebo" panose="00000500000000000000" pitchFamily="2" charset="-79"/>
                        <a:cs typeface="Heebo" panose="00000500000000000000" pitchFamily="2" charset="-79"/>
                      </a:endParaRPr>
                    </a:p>
                  </a:txBody>
                  <a:tcPr/>
                </a:tc>
                <a:extLst>
                  <a:ext uri="{0D108BD9-81ED-4DB2-BD59-A6C34878D82A}">
                    <a16:rowId xmlns:a16="http://schemas.microsoft.com/office/drawing/2014/main" xmlns="" val="10002"/>
                  </a:ext>
                </a:extLst>
              </a:tr>
              <a:tr h="59600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altLang="he-IL" sz="1800">
                          <a:solidFill>
                            <a:srgbClr val="297EB0"/>
                          </a:solidFill>
                          <a:latin typeface="Heebo" panose="00000500000000000000" pitchFamily="2" charset="-79"/>
                          <a:cs typeface="Heebo" panose="00000500000000000000" pitchFamily="2" charset="-79"/>
                        </a:rPr>
                        <a:t>בפגישה - תכלת</a:t>
                      </a:r>
                    </a:p>
                    <a:p>
                      <a:pPr rtl="1"/>
                      <a:endParaRPr lang="he-IL">
                        <a:latin typeface="Heebo" panose="00000500000000000000" pitchFamily="2" charset="-79"/>
                        <a:cs typeface="Heebo" panose="00000500000000000000" pitchFamily="2" charset="-79"/>
                      </a:endParaRPr>
                    </a:p>
                  </a:txBody>
                  <a:tcPr/>
                </a:tc>
                <a:tc>
                  <a:txBody>
                    <a:bodyPr/>
                    <a:lstStyle/>
                    <a:p>
                      <a:pPr rtl="1"/>
                      <a:endParaRPr lang="he-IL">
                        <a:latin typeface="Heebo" panose="00000500000000000000" pitchFamily="2" charset="-79"/>
                        <a:cs typeface="Heebo" panose="00000500000000000000" pitchFamily="2" charset="-79"/>
                      </a:endParaRPr>
                    </a:p>
                  </a:txBody>
                  <a:tcPr/>
                </a:tc>
                <a:extLst>
                  <a:ext uri="{0D108BD9-81ED-4DB2-BD59-A6C34878D82A}">
                    <a16:rowId xmlns:a16="http://schemas.microsoft.com/office/drawing/2014/main" xmlns="" val="10003"/>
                  </a:ext>
                </a:extLst>
              </a:tr>
              <a:tr h="59600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altLang="he-IL" sz="1800">
                          <a:solidFill>
                            <a:srgbClr val="297EB0"/>
                          </a:solidFill>
                          <a:latin typeface="Heebo" panose="00000500000000000000" pitchFamily="2" charset="-79"/>
                          <a:cs typeface="Heebo" panose="00000500000000000000" pitchFamily="2" charset="-79"/>
                        </a:rPr>
                        <a:t>עסוק </a:t>
                      </a:r>
                      <a:r>
                        <a:rPr lang="en-US" altLang="he-IL" sz="1800">
                          <a:solidFill>
                            <a:srgbClr val="297EB0"/>
                          </a:solidFill>
                          <a:latin typeface="Heebo" panose="00000500000000000000" pitchFamily="2" charset="-79"/>
                          <a:cs typeface="Heebo" panose="00000500000000000000" pitchFamily="2" charset="-79"/>
                        </a:rPr>
                        <a:t>)</a:t>
                      </a:r>
                      <a:r>
                        <a:rPr lang="he-IL" altLang="he-IL" sz="1800">
                          <a:solidFill>
                            <a:srgbClr val="297EB0"/>
                          </a:solidFill>
                          <a:latin typeface="Heebo" panose="00000500000000000000" pitchFamily="2" charset="-79"/>
                          <a:cs typeface="Heebo" panose="00000500000000000000" pitchFamily="2" charset="-79"/>
                        </a:rPr>
                        <a:t>בשיחת </a:t>
                      </a:r>
                      <a:r>
                        <a:rPr lang="en-US" altLang="he-IL" sz="1800">
                          <a:solidFill>
                            <a:srgbClr val="297EB0"/>
                          </a:solidFill>
                          <a:latin typeface="Heebo" panose="00000500000000000000" pitchFamily="2" charset="-79"/>
                          <a:cs typeface="Heebo" panose="00000500000000000000" pitchFamily="2" charset="-79"/>
                        </a:rPr>
                        <a:t>PTT</a:t>
                      </a:r>
                      <a:r>
                        <a:rPr lang="he-IL" altLang="he-IL" sz="1800">
                          <a:solidFill>
                            <a:srgbClr val="297EB0"/>
                          </a:solidFill>
                          <a:latin typeface="Heebo" panose="00000500000000000000" pitchFamily="2" charset="-79"/>
                          <a:cs typeface="Heebo" panose="00000500000000000000" pitchFamily="2" charset="-79"/>
                        </a:rPr>
                        <a:t>) - סגול</a:t>
                      </a:r>
                      <a:endParaRPr lang="en-US" altLang="he-IL" sz="1800">
                        <a:solidFill>
                          <a:srgbClr val="297EB0"/>
                        </a:solidFill>
                        <a:latin typeface="Heebo" panose="00000500000000000000" pitchFamily="2" charset="-79"/>
                        <a:cs typeface="Heebo" panose="00000500000000000000" pitchFamily="2" charset="-79"/>
                      </a:endParaRPr>
                    </a:p>
                    <a:p>
                      <a:pPr rtl="1"/>
                      <a:endParaRPr lang="he-IL">
                        <a:latin typeface="Heebo" panose="00000500000000000000" pitchFamily="2" charset="-79"/>
                        <a:cs typeface="Heebo" panose="00000500000000000000" pitchFamily="2" charset="-79"/>
                      </a:endParaRPr>
                    </a:p>
                  </a:txBody>
                  <a:tcPr/>
                </a:tc>
                <a:tc>
                  <a:txBody>
                    <a:bodyPr/>
                    <a:lstStyle/>
                    <a:p>
                      <a:pPr rtl="1"/>
                      <a:endParaRPr lang="he-IL">
                        <a:latin typeface="Heebo" panose="00000500000000000000" pitchFamily="2" charset="-79"/>
                        <a:cs typeface="Heebo" panose="00000500000000000000" pitchFamily="2" charset="-79"/>
                      </a:endParaRPr>
                    </a:p>
                  </a:txBody>
                  <a:tcPr/>
                </a:tc>
                <a:extLst>
                  <a:ext uri="{0D108BD9-81ED-4DB2-BD59-A6C34878D82A}">
                    <a16:rowId xmlns:a16="http://schemas.microsoft.com/office/drawing/2014/main" xmlns="" val="10004"/>
                  </a:ext>
                </a:extLst>
              </a:tr>
              <a:tr h="59600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altLang="he-IL" sz="1800">
                          <a:solidFill>
                            <a:srgbClr val="297EB0"/>
                          </a:solidFill>
                          <a:latin typeface="Heebo" panose="00000500000000000000" pitchFamily="2" charset="-79"/>
                          <a:cs typeface="Heebo" panose="00000500000000000000" pitchFamily="2" charset="-79"/>
                        </a:rPr>
                        <a:t>לא ידוע - כחול</a:t>
                      </a:r>
                    </a:p>
                    <a:p>
                      <a:pPr rtl="1"/>
                      <a:endParaRPr lang="he-IL">
                        <a:latin typeface="Heebo" panose="00000500000000000000" pitchFamily="2" charset="-79"/>
                        <a:cs typeface="Heebo" panose="00000500000000000000" pitchFamily="2" charset="-79"/>
                      </a:endParaRPr>
                    </a:p>
                  </a:txBody>
                  <a:tcPr/>
                </a:tc>
                <a:tc>
                  <a:txBody>
                    <a:bodyPr/>
                    <a:lstStyle/>
                    <a:p>
                      <a:pPr rtl="1"/>
                      <a:endParaRPr lang="he-IL">
                        <a:latin typeface="Heebo" panose="00000500000000000000" pitchFamily="2" charset="-79"/>
                        <a:cs typeface="Heebo" panose="00000500000000000000" pitchFamily="2" charset="-79"/>
                      </a:endParaRPr>
                    </a:p>
                  </a:txBody>
                  <a:tcPr/>
                </a:tc>
                <a:extLst>
                  <a:ext uri="{0D108BD9-81ED-4DB2-BD59-A6C34878D82A}">
                    <a16:rowId xmlns:a16="http://schemas.microsoft.com/office/drawing/2014/main" xmlns="" val="10005"/>
                  </a:ext>
                </a:extLst>
              </a:tr>
              <a:tr h="596007">
                <a:tc>
                  <a:txBody>
                    <a:bodyPr/>
                    <a:lstStyle/>
                    <a:p>
                      <a:pPr rtl="1"/>
                      <a:r>
                        <a:rPr lang="he-IL" altLang="he-IL" sz="1800">
                          <a:solidFill>
                            <a:srgbClr val="297EB0"/>
                          </a:solidFill>
                          <a:latin typeface="Heebo" panose="00000500000000000000" pitchFamily="2" charset="-79"/>
                          <a:cs typeface="Heebo" panose="00000500000000000000" pitchFamily="2" charset="-79"/>
                        </a:rPr>
                        <a:t>חיבור אבד / מנותק</a:t>
                      </a:r>
                      <a:r>
                        <a:rPr lang="he-IL" altLang="he-IL" sz="1800" baseline="0">
                          <a:solidFill>
                            <a:srgbClr val="297EB0"/>
                          </a:solidFill>
                          <a:latin typeface="Heebo" panose="00000500000000000000" pitchFamily="2" charset="-79"/>
                          <a:cs typeface="Heebo" panose="00000500000000000000" pitchFamily="2" charset="-79"/>
                        </a:rPr>
                        <a:t> (לא זמין)</a:t>
                      </a:r>
                      <a:r>
                        <a:rPr lang="he-IL" altLang="he-IL" sz="1800">
                          <a:solidFill>
                            <a:srgbClr val="297EB0"/>
                          </a:solidFill>
                          <a:latin typeface="Heebo" panose="00000500000000000000" pitchFamily="2" charset="-79"/>
                          <a:cs typeface="Heebo" panose="00000500000000000000" pitchFamily="2" charset="-79"/>
                        </a:rPr>
                        <a:t> - אפור</a:t>
                      </a:r>
                      <a:endParaRPr lang="he-IL">
                        <a:latin typeface="Heebo" panose="00000500000000000000" pitchFamily="2" charset="-79"/>
                        <a:cs typeface="Heebo" panose="00000500000000000000" pitchFamily="2" charset="-79"/>
                      </a:endParaRPr>
                    </a:p>
                  </a:txBody>
                  <a:tcPr/>
                </a:tc>
                <a:tc>
                  <a:txBody>
                    <a:bodyPr/>
                    <a:lstStyle/>
                    <a:p>
                      <a:pPr rtl="1"/>
                      <a:endParaRPr lang="he-IL">
                        <a:latin typeface="Heebo" panose="00000500000000000000" pitchFamily="2" charset="-79"/>
                        <a:cs typeface="Heebo" panose="00000500000000000000" pitchFamily="2" charset="-79"/>
                      </a:endParaRPr>
                    </a:p>
                  </a:txBody>
                  <a:tcPr/>
                </a:tc>
                <a:extLst>
                  <a:ext uri="{0D108BD9-81ED-4DB2-BD59-A6C34878D82A}">
                    <a16:rowId xmlns:a16="http://schemas.microsoft.com/office/drawing/2014/main" xmlns="" val="10006"/>
                  </a:ext>
                </a:extLst>
              </a:tr>
            </a:tbl>
          </a:graphicData>
        </a:graphic>
      </p:graphicFrame>
      <p:grpSp>
        <p:nvGrpSpPr>
          <p:cNvPr id="11" name="Group 10"/>
          <p:cNvGrpSpPr/>
          <p:nvPr/>
        </p:nvGrpSpPr>
        <p:grpSpPr>
          <a:xfrm>
            <a:off x="3188190" y="2296548"/>
            <a:ext cx="590476" cy="3802264"/>
            <a:chOff x="3188190" y="2296548"/>
            <a:chExt cx="590476" cy="3802264"/>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8190" y="2296548"/>
              <a:ext cx="590476" cy="59047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7714" y="2924443"/>
              <a:ext cx="580952" cy="580952"/>
            </a:xfrm>
            <a:prstGeom prst="rect">
              <a:avLst/>
            </a:prstGeom>
          </p:spPr>
        </p:pic>
        <p:pic>
          <p:nvPicPr>
            <p:cNvPr id="1026" name="Picture 2" descr="C:\Users\ps\OneDrive\Documents\Product Mgmt\Drawings\887+ Screenshots Hashcal\Presence Status Icons\עסוק.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6761" y="4212586"/>
              <a:ext cx="561905" cy="5809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s\OneDrive\Documents\Product Mgmt\Drawings\887+ Screenshots Hashcal\Presence Status Icons\פגישה.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7714" y="3567081"/>
              <a:ext cx="580952" cy="59047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ps\OneDrive\Documents\Product Mgmt\Drawings\887+ Screenshots Hashcal\Presence Status Icons\לא ידוע.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8190" y="4841435"/>
              <a:ext cx="590476" cy="600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ps\OneDrive\Documents\Product Mgmt\Drawings\887+ Screenshots Hashcal\Presence Status Icons\מנותק.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7714" y="5527383"/>
              <a:ext cx="580952" cy="571429"/>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תמונה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90668"/>
            <a:ext cx="2337955" cy="754026"/>
          </a:xfrm>
          <a:prstGeom prst="rect">
            <a:avLst/>
          </a:prstGeom>
        </p:spPr>
      </p:pic>
    </p:spTree>
    <p:extLst>
      <p:ext uri="{BB962C8B-B14F-4D97-AF65-F5344CB8AC3E}">
        <p14:creationId xmlns:p14="http://schemas.microsoft.com/office/powerpoint/2010/main" val="1528017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xmlns="" id="{75CCECF3-92A9-48F7-BD4B-C07C3DA28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59836"/>
            <a:ext cx="12191999" cy="798163"/>
          </a:xfrm>
          <a:prstGeom prst="rect">
            <a:avLst/>
          </a:prstGeom>
        </p:spPr>
      </p:pic>
      <p:pic>
        <p:nvPicPr>
          <p:cNvPr id="5" name="תמונה 4">
            <a:extLst>
              <a:ext uri="{FF2B5EF4-FFF2-40B4-BE49-F238E27FC236}">
                <a16:creationId xmlns:a16="http://schemas.microsoft.com/office/drawing/2014/main" xmlns="" id="{EDC9B0B5-B9E2-4555-B734-E1A42C024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1"/>
            <a:ext cx="12192000" cy="798163"/>
          </a:xfrm>
          <a:prstGeom prst="rect">
            <a:avLst/>
          </a:prstGeom>
        </p:spPr>
      </p:pic>
      <p:sp>
        <p:nvSpPr>
          <p:cNvPr id="64" name="תיבת טקסט 63">
            <a:extLst>
              <a:ext uri="{FF2B5EF4-FFF2-40B4-BE49-F238E27FC236}">
                <a16:creationId xmlns:a16="http://schemas.microsoft.com/office/drawing/2014/main" xmlns="" id="{62A3FA7A-E496-434B-98A7-2A7158CF7377}"/>
              </a:ext>
            </a:extLst>
          </p:cNvPr>
          <p:cNvSpPr txBox="1"/>
          <p:nvPr/>
        </p:nvSpPr>
        <p:spPr>
          <a:xfrm>
            <a:off x="2" y="729327"/>
            <a:ext cx="12191998" cy="523220"/>
          </a:xfrm>
          <a:prstGeom prst="rect">
            <a:avLst/>
          </a:prstGeom>
          <a:noFill/>
        </p:spPr>
        <p:txBody>
          <a:bodyPr wrap="square" rtlCol="1">
            <a:spAutoFit/>
          </a:bodyPr>
          <a:lstStyle/>
          <a:p>
            <a:pPr algn="ctr"/>
            <a:r>
              <a:rPr lang="he-IL" sz="2800" b="1">
                <a:solidFill>
                  <a:srgbClr val="17649B"/>
                </a:solidFill>
                <a:effectLst>
                  <a:outerShdw blurRad="38100" dist="38100" dir="2700000" algn="tl">
                    <a:srgbClr val="000000">
                      <a:alpha val="43137"/>
                    </a:srgbClr>
                  </a:outerShdw>
                </a:effectLst>
                <a:latin typeface="Heebo" panose="00000500000000000000" pitchFamily="2" charset="-79"/>
                <a:cs typeface="Heebo" panose="00000500000000000000" pitchFamily="2" charset="-79"/>
              </a:rPr>
              <a:t>ביצוע שיחה קבוצתית – </a:t>
            </a:r>
            <a:r>
              <a:rPr lang="en-US" sz="2800" b="1">
                <a:solidFill>
                  <a:srgbClr val="17649B"/>
                </a:solidFill>
                <a:effectLst>
                  <a:outerShdw blurRad="38100" dist="38100" dir="2700000" algn="tl">
                    <a:srgbClr val="000000">
                      <a:alpha val="43137"/>
                    </a:srgbClr>
                  </a:outerShdw>
                </a:effectLst>
                <a:latin typeface="Heebo" panose="00000500000000000000" pitchFamily="2" charset="-79"/>
                <a:cs typeface="Heebo" panose="00000500000000000000" pitchFamily="2" charset="-79"/>
              </a:rPr>
              <a:t>Group Call</a:t>
            </a:r>
            <a:endParaRPr lang="he-IL" sz="2800" b="1">
              <a:solidFill>
                <a:srgbClr val="17649B"/>
              </a:solidFill>
              <a:effectLst>
                <a:outerShdw blurRad="38100" dist="38100" dir="2700000" algn="tl">
                  <a:srgbClr val="000000">
                    <a:alpha val="43137"/>
                  </a:srgbClr>
                </a:outerShdw>
              </a:effectLst>
              <a:cs typeface="Heebo" panose="00000500000000000000" pitchFamily="2" charset="-79"/>
            </a:endParaRPr>
          </a:p>
        </p:txBody>
      </p:sp>
      <p:sp>
        <p:nvSpPr>
          <p:cNvPr id="65" name="אליפסה 64">
            <a:extLst>
              <a:ext uri="{FF2B5EF4-FFF2-40B4-BE49-F238E27FC236}">
                <a16:creationId xmlns:a16="http://schemas.microsoft.com/office/drawing/2014/main" xmlns="" id="{37577E42-A0C2-4085-A743-59B4CA78485B}"/>
              </a:ext>
            </a:extLst>
          </p:cNvPr>
          <p:cNvSpPr/>
          <p:nvPr/>
        </p:nvSpPr>
        <p:spPr>
          <a:xfrm>
            <a:off x="3144606" y="1184312"/>
            <a:ext cx="5902782" cy="68235"/>
          </a:xfrm>
          <a:prstGeom prst="ellipse">
            <a:avLst/>
          </a:prstGeom>
          <a:solidFill>
            <a:srgbClr val="176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 name="TextBox 42">
            <a:extLst>
              <a:ext uri="{FF2B5EF4-FFF2-40B4-BE49-F238E27FC236}">
                <a16:creationId xmlns:a16="http://schemas.microsoft.com/office/drawing/2014/main" xmlns="" id="{4DFA6633-D852-40F3-BB20-AB282D314FCF}"/>
              </a:ext>
            </a:extLst>
          </p:cNvPr>
          <p:cNvSpPr txBox="1"/>
          <p:nvPr/>
        </p:nvSpPr>
        <p:spPr>
          <a:xfrm>
            <a:off x="5216859" y="1777559"/>
            <a:ext cx="6581441" cy="3046988"/>
          </a:xfrm>
          <a:prstGeom prst="rect">
            <a:avLst/>
          </a:prstGeom>
          <a:noFill/>
        </p:spPr>
        <p:txBody>
          <a:bodyPr wrap="square" rtlCol="1">
            <a:spAutoFit/>
          </a:bodyPr>
          <a:lstStyle/>
          <a:p>
            <a:pPr marL="285750" indent="-285750" algn="r" rtl="1">
              <a:lnSpc>
                <a:spcPct val="150000"/>
              </a:lnSpc>
              <a:buFont typeface="Wingdings" panose="05000000000000000000" pitchFamily="2" charset="2"/>
              <a:buChar char="v"/>
            </a:pPr>
            <a:r>
              <a:rPr lang="he-IL" sz="1600">
                <a:solidFill>
                  <a:srgbClr val="297EB0"/>
                </a:solidFill>
                <a:latin typeface="Heebo" panose="00000500000000000000" pitchFamily="2" charset="-79"/>
                <a:cs typeface="Heebo" panose="00000500000000000000" pitchFamily="2" charset="-79"/>
              </a:rPr>
              <a:t>הגדרת קבוצות יכולה להתבצע ע"י מנהל המערכת בפורטל הניהול, בעמדת המוקדן או באמצעות היישום במכשיר הנייד.</a:t>
            </a:r>
          </a:p>
          <a:p>
            <a:pPr marL="285750" indent="-285750" algn="r" rtl="1">
              <a:lnSpc>
                <a:spcPct val="150000"/>
              </a:lnSpc>
              <a:buFont typeface="Wingdings" panose="05000000000000000000" pitchFamily="2" charset="2"/>
              <a:buChar char="v"/>
            </a:pPr>
            <a:r>
              <a:rPr lang="he-IL" sz="1600">
                <a:solidFill>
                  <a:srgbClr val="297EB0"/>
                </a:solidFill>
                <a:latin typeface="Heebo" panose="00000500000000000000" pitchFamily="2" charset="-79"/>
                <a:cs typeface="Heebo" panose="00000500000000000000" pitchFamily="2" charset="-79"/>
              </a:rPr>
              <a:t>כאשר מפעילים את המכשיר, ברירת המחדל הינה הצטרפות לקבוצת ברירת המחדל אותה הגדיר מנהל המערכת או לקבוצה האחרונה אליה התחבר המשתמש.</a:t>
            </a:r>
          </a:p>
          <a:p>
            <a:pPr marL="285750" indent="-285750" algn="r" rtl="1">
              <a:lnSpc>
                <a:spcPct val="150000"/>
              </a:lnSpc>
              <a:buFont typeface="Wingdings" panose="05000000000000000000" pitchFamily="2" charset="2"/>
              <a:buChar char="v"/>
            </a:pPr>
            <a:r>
              <a:rPr lang="he-IL" sz="1600">
                <a:solidFill>
                  <a:srgbClr val="297EB0"/>
                </a:solidFill>
                <a:latin typeface="Heebo" panose="00000500000000000000" pitchFamily="2" charset="-79"/>
                <a:cs typeface="Heebo" panose="00000500000000000000" pitchFamily="2" charset="-79"/>
              </a:rPr>
              <a:t>כדי לדבר עם הקבוצה לחצו לחיצה ארוכה על מקש ה </a:t>
            </a:r>
            <a:r>
              <a:rPr lang="en-US" sz="1600">
                <a:solidFill>
                  <a:srgbClr val="297EB0"/>
                </a:solidFill>
                <a:latin typeface="Heebo" panose="00000500000000000000" pitchFamily="2" charset="-79"/>
                <a:cs typeface="Heebo" panose="00000500000000000000" pitchFamily="2" charset="-79"/>
              </a:rPr>
              <a:t>PTT</a:t>
            </a:r>
            <a:r>
              <a:rPr lang="he-IL" sz="1600">
                <a:solidFill>
                  <a:srgbClr val="297EB0"/>
                </a:solidFill>
                <a:latin typeface="Heebo" panose="00000500000000000000" pitchFamily="2" charset="-79"/>
                <a:cs typeface="Heebo" panose="00000500000000000000" pitchFamily="2" charset="-79"/>
              </a:rPr>
              <a:t> (על גבי מסך או המקש הפיזי במכשיר), בזמן הדיבור יישמע צליל מקדים המאשר את קבלת "רשות הדיבור"</a:t>
            </a:r>
            <a:r>
              <a:rPr lang="en-US" sz="1600">
                <a:solidFill>
                  <a:srgbClr val="297EB0"/>
                </a:solidFill>
                <a:latin typeface="Heebo" panose="00000500000000000000" pitchFamily="2" charset="-79"/>
                <a:cs typeface="Heebo" panose="00000500000000000000" pitchFamily="2" charset="-79"/>
              </a:rPr>
              <a:t> </a:t>
            </a:r>
            <a:r>
              <a:rPr lang="he-IL" sz="1600">
                <a:solidFill>
                  <a:srgbClr val="297EB0"/>
                </a:solidFill>
                <a:latin typeface="Heebo" panose="00000500000000000000" pitchFamily="2" charset="-79"/>
                <a:cs typeface="Heebo" panose="00000500000000000000" pitchFamily="2" charset="-79"/>
              </a:rPr>
              <a:t> ובנוסף צבע מקש ה</a:t>
            </a:r>
            <a:r>
              <a:rPr lang="en-US" sz="1600">
                <a:solidFill>
                  <a:srgbClr val="297EB0"/>
                </a:solidFill>
                <a:latin typeface="Heebo" panose="00000500000000000000" pitchFamily="2" charset="-79"/>
                <a:cs typeface="Heebo" panose="00000500000000000000" pitchFamily="2" charset="-79"/>
              </a:rPr>
              <a:t>PTT</a:t>
            </a:r>
            <a:r>
              <a:rPr lang="he-IL" sz="1600">
                <a:solidFill>
                  <a:srgbClr val="297EB0"/>
                </a:solidFill>
                <a:latin typeface="Heebo" panose="00000500000000000000" pitchFamily="2" charset="-79"/>
                <a:cs typeface="Heebo" panose="00000500000000000000" pitchFamily="2" charset="-79"/>
              </a:rPr>
              <a:t> על גבי המסך ישתנה לירוק.</a:t>
            </a:r>
            <a:endParaRPr lang="he-IL" sz="1400">
              <a:solidFill>
                <a:srgbClr val="297EB0"/>
              </a:solidFill>
              <a:latin typeface="Heebo" panose="00000500000000000000" pitchFamily="2" charset="-79"/>
              <a:cs typeface="Heebo" panose="00000500000000000000" pitchFamily="2" charset="-79"/>
            </a:endParaRPr>
          </a:p>
        </p:txBody>
      </p:sp>
      <p:sp>
        <p:nvSpPr>
          <p:cNvPr id="9" name="תיבת טקסט 8">
            <a:extLst>
              <a:ext uri="{FF2B5EF4-FFF2-40B4-BE49-F238E27FC236}">
                <a16:creationId xmlns:a16="http://schemas.microsoft.com/office/drawing/2014/main" xmlns="" id="{3358199E-BA3D-47E7-9FB0-4E0355A43C52}"/>
              </a:ext>
            </a:extLst>
          </p:cNvPr>
          <p:cNvSpPr txBox="1"/>
          <p:nvPr/>
        </p:nvSpPr>
        <p:spPr>
          <a:xfrm>
            <a:off x="2338611" y="3333026"/>
            <a:ext cx="1901372" cy="646331"/>
          </a:xfrm>
          <a:prstGeom prst="rect">
            <a:avLst/>
          </a:prstGeom>
          <a:noFill/>
        </p:spPr>
        <p:txBody>
          <a:bodyPr wrap="square" rtlCol="1">
            <a:spAutoFit/>
          </a:bodyPr>
          <a:lstStyle/>
          <a:p>
            <a:r>
              <a:rPr lang="he-IL"/>
              <a:t>תמונה מגיא – קבוצות</a:t>
            </a:r>
          </a:p>
        </p:txBody>
      </p:sp>
      <p:pic>
        <p:nvPicPr>
          <p:cNvPr id="3" name="תמונה 2">
            <a:extLst>
              <a:ext uri="{FF2B5EF4-FFF2-40B4-BE49-F238E27FC236}">
                <a16:creationId xmlns:a16="http://schemas.microsoft.com/office/drawing/2014/main" xmlns="" id="{B253EA31-E856-42E6-B8C8-0048BB2A11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5466" y="1694383"/>
            <a:ext cx="2747662" cy="4569947"/>
          </a:xfrm>
          <a:prstGeom prst="rect">
            <a:avLst/>
          </a:prstGeom>
        </p:spPr>
      </p:pic>
      <p:pic>
        <p:nvPicPr>
          <p:cNvPr id="10" name="תמונה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0668"/>
            <a:ext cx="2337955" cy="754026"/>
          </a:xfrm>
          <a:prstGeom prst="rect">
            <a:avLst/>
          </a:prstGeom>
        </p:spPr>
      </p:pic>
    </p:spTree>
    <p:extLst>
      <p:ext uri="{BB962C8B-B14F-4D97-AF65-F5344CB8AC3E}">
        <p14:creationId xmlns:p14="http://schemas.microsoft.com/office/powerpoint/2010/main" val="1858565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xmlns="" id="{75CCECF3-92A9-48F7-BD4B-C07C3DA28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59836"/>
            <a:ext cx="12191999" cy="798163"/>
          </a:xfrm>
          <a:prstGeom prst="rect">
            <a:avLst/>
          </a:prstGeom>
        </p:spPr>
      </p:pic>
      <p:pic>
        <p:nvPicPr>
          <p:cNvPr id="5" name="תמונה 4">
            <a:extLst>
              <a:ext uri="{FF2B5EF4-FFF2-40B4-BE49-F238E27FC236}">
                <a16:creationId xmlns:a16="http://schemas.microsoft.com/office/drawing/2014/main" xmlns="" id="{EDC9B0B5-B9E2-4555-B734-E1A42C024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1"/>
            <a:ext cx="12192000" cy="798163"/>
          </a:xfrm>
          <a:prstGeom prst="rect">
            <a:avLst/>
          </a:prstGeom>
        </p:spPr>
      </p:pic>
      <p:sp>
        <p:nvSpPr>
          <p:cNvPr id="64" name="תיבת טקסט 63">
            <a:extLst>
              <a:ext uri="{FF2B5EF4-FFF2-40B4-BE49-F238E27FC236}">
                <a16:creationId xmlns:a16="http://schemas.microsoft.com/office/drawing/2014/main" xmlns="" id="{62A3FA7A-E496-434B-98A7-2A7158CF7377}"/>
              </a:ext>
            </a:extLst>
          </p:cNvPr>
          <p:cNvSpPr txBox="1"/>
          <p:nvPr/>
        </p:nvSpPr>
        <p:spPr>
          <a:xfrm>
            <a:off x="2" y="729327"/>
            <a:ext cx="12191998" cy="523220"/>
          </a:xfrm>
          <a:prstGeom prst="rect">
            <a:avLst/>
          </a:prstGeom>
          <a:noFill/>
        </p:spPr>
        <p:txBody>
          <a:bodyPr wrap="square" rtlCol="1">
            <a:spAutoFit/>
          </a:bodyPr>
          <a:lstStyle/>
          <a:p>
            <a:pPr algn="ctr"/>
            <a:r>
              <a:rPr lang="he-IL" sz="2800" b="1">
                <a:solidFill>
                  <a:srgbClr val="17649B"/>
                </a:solidFill>
                <a:effectLst>
                  <a:outerShdw blurRad="38100" dist="38100" dir="2700000" algn="tl">
                    <a:srgbClr val="000000">
                      <a:alpha val="43137"/>
                    </a:srgbClr>
                  </a:outerShdw>
                </a:effectLst>
                <a:latin typeface="Heebo" panose="00000500000000000000" pitchFamily="2" charset="-79"/>
                <a:cs typeface="Heebo" panose="00000500000000000000" pitchFamily="2" charset="-79"/>
              </a:rPr>
              <a:t>האזנה לקבוצות במקביל והחלפה / הצטרפות לקבוצה הפעילה</a:t>
            </a:r>
            <a:endParaRPr lang="he-IL" sz="2800" b="1">
              <a:solidFill>
                <a:srgbClr val="17649B"/>
              </a:solidFill>
              <a:effectLst>
                <a:outerShdw blurRad="38100" dist="38100" dir="2700000" algn="tl">
                  <a:srgbClr val="000000">
                    <a:alpha val="43137"/>
                  </a:srgbClr>
                </a:outerShdw>
              </a:effectLst>
              <a:cs typeface="Heebo" panose="00000500000000000000" pitchFamily="2" charset="-79"/>
            </a:endParaRPr>
          </a:p>
        </p:txBody>
      </p:sp>
      <p:sp>
        <p:nvSpPr>
          <p:cNvPr id="65" name="אליפסה 64">
            <a:extLst>
              <a:ext uri="{FF2B5EF4-FFF2-40B4-BE49-F238E27FC236}">
                <a16:creationId xmlns:a16="http://schemas.microsoft.com/office/drawing/2014/main" xmlns="" id="{37577E42-A0C2-4085-A743-59B4CA78485B}"/>
              </a:ext>
            </a:extLst>
          </p:cNvPr>
          <p:cNvSpPr/>
          <p:nvPr/>
        </p:nvSpPr>
        <p:spPr>
          <a:xfrm>
            <a:off x="1342753" y="1184312"/>
            <a:ext cx="9506489" cy="68235"/>
          </a:xfrm>
          <a:prstGeom prst="ellipse">
            <a:avLst/>
          </a:prstGeom>
          <a:solidFill>
            <a:srgbClr val="176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17">
            <a:extLst>
              <a:ext uri="{FF2B5EF4-FFF2-40B4-BE49-F238E27FC236}">
                <a16:creationId xmlns:a16="http://schemas.microsoft.com/office/drawing/2014/main" xmlns="" id="{2CB4CB75-5457-4C3E-A071-5FC4A794EBC5}"/>
              </a:ext>
            </a:extLst>
          </p:cNvPr>
          <p:cNvSpPr txBox="1"/>
          <p:nvPr/>
        </p:nvSpPr>
        <p:spPr>
          <a:xfrm>
            <a:off x="6238525" y="1638696"/>
            <a:ext cx="5829466" cy="3901068"/>
          </a:xfrm>
          <a:prstGeom prst="rect">
            <a:avLst/>
          </a:prstGeom>
          <a:noFill/>
        </p:spPr>
        <p:txBody>
          <a:bodyPr wrap="square" rtlCol="1">
            <a:spAutoFit/>
          </a:bodyPr>
          <a:lstStyle/>
          <a:p>
            <a:pPr marL="285750" indent="-285750" algn="r" rtl="1">
              <a:lnSpc>
                <a:spcPct val="150000"/>
              </a:lnSpc>
              <a:buFont typeface="Wingdings" panose="05000000000000000000" pitchFamily="2" charset="2"/>
              <a:buChar char="v"/>
            </a:pPr>
            <a:r>
              <a:rPr lang="he-IL" sz="1500">
                <a:solidFill>
                  <a:srgbClr val="297EB0"/>
                </a:solidFill>
                <a:latin typeface="Heebo" panose="00000500000000000000" pitchFamily="2" charset="-79"/>
                <a:cs typeface="Heebo" panose="00000500000000000000" pitchFamily="2" charset="-79"/>
              </a:rPr>
              <a:t>ניתן להאזין למספר קבוצות במקביל להאזנה לקבוצת השיחה הפעילה. בחרו את הקבוצות להן אתם רוצים להאזין ע"י לחיצה על סמל הרמקול המופיע לצד שם הקבוצה. לחיצה נוספת מבטלת את ההאזנה לקבוצה. </a:t>
            </a:r>
          </a:p>
          <a:p>
            <a:pPr marL="285750" indent="-285750" algn="r" rtl="1">
              <a:lnSpc>
                <a:spcPct val="150000"/>
              </a:lnSpc>
              <a:buFont typeface="Wingdings" panose="05000000000000000000" pitchFamily="2" charset="2"/>
              <a:buChar char="v"/>
            </a:pPr>
            <a:r>
              <a:rPr lang="he-IL" sz="1500">
                <a:solidFill>
                  <a:srgbClr val="297EB0"/>
                </a:solidFill>
                <a:latin typeface="Heebo" panose="00000500000000000000" pitchFamily="2" charset="-79"/>
                <a:cs typeface="Heebo" panose="00000500000000000000" pitchFamily="2" charset="-79"/>
              </a:rPr>
              <a:t>כדי להחליף את הקבוצה הפעילה, לחצו על לשונית "קבוצות" (נקודה </a:t>
            </a:r>
            <a:r>
              <a:rPr lang="en-US" sz="1500">
                <a:solidFill>
                  <a:srgbClr val="297EB0"/>
                </a:solidFill>
                <a:latin typeface="Heebo" panose="00000500000000000000" pitchFamily="2" charset="-79"/>
                <a:cs typeface="Heebo" panose="00000500000000000000" pitchFamily="2" charset="-79"/>
              </a:rPr>
              <a:t>A</a:t>
            </a:r>
            <a:r>
              <a:rPr lang="he-IL" sz="1500">
                <a:solidFill>
                  <a:srgbClr val="297EB0"/>
                </a:solidFill>
                <a:latin typeface="Heebo" panose="00000500000000000000" pitchFamily="2" charset="-79"/>
                <a:cs typeface="Heebo" panose="00000500000000000000" pitchFamily="2" charset="-79"/>
              </a:rPr>
              <a:t> באיור א') שבתפריט העליון. </a:t>
            </a:r>
          </a:p>
          <a:p>
            <a:pPr marL="285750" indent="-285750" algn="r" rtl="1">
              <a:lnSpc>
                <a:spcPct val="150000"/>
              </a:lnSpc>
              <a:buFont typeface="Wingdings" panose="05000000000000000000" pitchFamily="2" charset="2"/>
              <a:buChar char="v"/>
            </a:pPr>
            <a:r>
              <a:rPr lang="he-IL" sz="1500">
                <a:solidFill>
                  <a:srgbClr val="297EB0"/>
                </a:solidFill>
                <a:latin typeface="Heebo" panose="00000500000000000000" pitchFamily="2" charset="-79"/>
                <a:cs typeface="Heebo" panose="00000500000000000000" pitchFamily="2" charset="-79"/>
              </a:rPr>
              <a:t>אם הקבוצה אינה מוצגת ברשימה, ניתן להזין את שם הקבוצה בשדה החיפוש ואם אתם שייכים לקבוצה, היא תוצג ברשימה (נקודה </a:t>
            </a:r>
            <a:r>
              <a:rPr lang="en-US" sz="1500">
                <a:solidFill>
                  <a:srgbClr val="297EB0"/>
                </a:solidFill>
                <a:latin typeface="Heebo" panose="00000500000000000000" pitchFamily="2" charset="-79"/>
                <a:cs typeface="Heebo" panose="00000500000000000000" pitchFamily="2" charset="-79"/>
              </a:rPr>
              <a:t>B</a:t>
            </a:r>
            <a:r>
              <a:rPr lang="he-IL" sz="1500">
                <a:solidFill>
                  <a:srgbClr val="297EB0"/>
                </a:solidFill>
                <a:latin typeface="Heebo" panose="00000500000000000000" pitchFamily="2" charset="-79"/>
                <a:cs typeface="Heebo" panose="00000500000000000000" pitchFamily="2" charset="-79"/>
              </a:rPr>
              <a:t> באיור א').</a:t>
            </a:r>
          </a:p>
          <a:p>
            <a:pPr marL="285750" indent="-285750" algn="r" rtl="1">
              <a:lnSpc>
                <a:spcPct val="150000"/>
              </a:lnSpc>
              <a:buFont typeface="Wingdings" panose="05000000000000000000" pitchFamily="2" charset="2"/>
              <a:buChar char="v"/>
            </a:pPr>
            <a:r>
              <a:rPr lang="he-IL" sz="1500">
                <a:solidFill>
                  <a:srgbClr val="297EB0"/>
                </a:solidFill>
                <a:latin typeface="Heebo" panose="00000500000000000000" pitchFamily="2" charset="-79"/>
                <a:cs typeface="Heebo" panose="00000500000000000000" pitchFamily="2" charset="-79"/>
              </a:rPr>
              <a:t>על מנת להצטרף / לעזוב קבוצה, יש ללחוץ על שם הקבוצה ולבחור את הפעולה הרצויה מהתפריט שנפתח (איור ב').</a:t>
            </a:r>
          </a:p>
          <a:p>
            <a:pPr marL="285750" indent="-285750" algn="r" rtl="1">
              <a:lnSpc>
                <a:spcPct val="150000"/>
              </a:lnSpc>
              <a:buFont typeface="Wingdings" panose="05000000000000000000" pitchFamily="2" charset="2"/>
              <a:buChar char="v"/>
            </a:pPr>
            <a:endParaRPr lang="he-IL" sz="1500">
              <a:solidFill>
                <a:srgbClr val="297EB0"/>
              </a:solidFill>
              <a:latin typeface="Heebo" panose="00000500000000000000" pitchFamily="2" charset="-79"/>
              <a:cs typeface="Heebo" panose="00000500000000000000" pitchFamily="2" charset="-79"/>
            </a:endParaRPr>
          </a:p>
        </p:txBody>
      </p:sp>
      <p:sp>
        <p:nvSpPr>
          <p:cNvPr id="12" name="TextBox 21">
            <a:extLst>
              <a:ext uri="{FF2B5EF4-FFF2-40B4-BE49-F238E27FC236}">
                <a16:creationId xmlns:a16="http://schemas.microsoft.com/office/drawing/2014/main" xmlns="" id="{6923F86E-B378-4649-A4AB-29A06B06D6B7}"/>
              </a:ext>
            </a:extLst>
          </p:cNvPr>
          <p:cNvSpPr txBox="1"/>
          <p:nvPr/>
        </p:nvSpPr>
        <p:spPr>
          <a:xfrm>
            <a:off x="3634242" y="1421491"/>
            <a:ext cx="2025364" cy="369332"/>
          </a:xfrm>
          <a:prstGeom prst="rect">
            <a:avLst/>
          </a:prstGeom>
          <a:noFill/>
        </p:spPr>
        <p:txBody>
          <a:bodyPr wrap="square" rtlCol="1">
            <a:spAutoFit/>
          </a:bodyPr>
          <a:lstStyle/>
          <a:p>
            <a:pPr algn="ctr" rtl="1"/>
            <a:r>
              <a:rPr lang="he-IL" b="1">
                <a:solidFill>
                  <a:srgbClr val="297EB0"/>
                </a:solidFill>
                <a:latin typeface="Heebo" panose="00000500000000000000" pitchFamily="2" charset="-79"/>
                <a:cs typeface="Heebo" panose="00000500000000000000" pitchFamily="2" charset="-79"/>
              </a:rPr>
              <a:t>איור א'</a:t>
            </a:r>
          </a:p>
        </p:txBody>
      </p:sp>
      <p:sp>
        <p:nvSpPr>
          <p:cNvPr id="13" name="אליפסה 12">
            <a:extLst>
              <a:ext uri="{FF2B5EF4-FFF2-40B4-BE49-F238E27FC236}">
                <a16:creationId xmlns:a16="http://schemas.microsoft.com/office/drawing/2014/main" xmlns="" id="{87A6A48D-6E27-4EA1-810D-DE52C5E05B69}"/>
              </a:ext>
            </a:extLst>
          </p:cNvPr>
          <p:cNvSpPr/>
          <p:nvPr/>
        </p:nvSpPr>
        <p:spPr>
          <a:xfrm>
            <a:off x="4327879" y="2091447"/>
            <a:ext cx="236221" cy="237740"/>
          </a:xfrm>
          <a:prstGeom prst="ellipse">
            <a:avLst/>
          </a:prstGeom>
          <a:solidFill>
            <a:srgbClr val="297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a:latin typeface="Heebo" panose="00000500000000000000" pitchFamily="2" charset="-79"/>
                <a:cs typeface="Heebo" panose="00000500000000000000" pitchFamily="2" charset="-79"/>
              </a:rPr>
              <a:t>A</a:t>
            </a:r>
            <a:endParaRPr lang="he-IL" sz="1400" b="1">
              <a:latin typeface="Heebo" panose="00000500000000000000" pitchFamily="2" charset="-79"/>
              <a:cs typeface="Heebo" panose="00000500000000000000" pitchFamily="2" charset="-79"/>
            </a:endParaRPr>
          </a:p>
        </p:txBody>
      </p:sp>
      <p:sp>
        <p:nvSpPr>
          <p:cNvPr id="14" name="אליפסה 13">
            <a:extLst>
              <a:ext uri="{FF2B5EF4-FFF2-40B4-BE49-F238E27FC236}">
                <a16:creationId xmlns:a16="http://schemas.microsoft.com/office/drawing/2014/main" xmlns="" id="{5FA76671-7668-483B-9094-E23BFED8C6A3}"/>
              </a:ext>
            </a:extLst>
          </p:cNvPr>
          <p:cNvSpPr/>
          <p:nvPr/>
        </p:nvSpPr>
        <p:spPr>
          <a:xfrm>
            <a:off x="3772658" y="2557164"/>
            <a:ext cx="236221" cy="237740"/>
          </a:xfrm>
          <a:prstGeom prst="ellipse">
            <a:avLst/>
          </a:prstGeom>
          <a:solidFill>
            <a:srgbClr val="297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a:latin typeface="Heebo" panose="00000500000000000000" pitchFamily="2" charset="-79"/>
                <a:cs typeface="Heebo" panose="00000500000000000000" pitchFamily="2" charset="-79"/>
              </a:rPr>
              <a:t>B</a:t>
            </a:r>
            <a:endParaRPr lang="he-IL" sz="1400" b="1">
              <a:latin typeface="Heebo" panose="00000500000000000000" pitchFamily="2" charset="-79"/>
              <a:cs typeface="Heebo" panose="00000500000000000000" pitchFamily="2" charset="-79"/>
            </a:endParaRPr>
          </a:p>
        </p:txBody>
      </p:sp>
      <p:sp>
        <p:nvSpPr>
          <p:cNvPr id="15" name="TextBox 24">
            <a:extLst>
              <a:ext uri="{FF2B5EF4-FFF2-40B4-BE49-F238E27FC236}">
                <a16:creationId xmlns:a16="http://schemas.microsoft.com/office/drawing/2014/main" xmlns="" id="{84DAA6F7-E6CF-4719-A5AE-28012EC5E389}"/>
              </a:ext>
            </a:extLst>
          </p:cNvPr>
          <p:cNvSpPr txBox="1"/>
          <p:nvPr/>
        </p:nvSpPr>
        <p:spPr>
          <a:xfrm>
            <a:off x="589748" y="1421491"/>
            <a:ext cx="2025364" cy="369332"/>
          </a:xfrm>
          <a:prstGeom prst="rect">
            <a:avLst/>
          </a:prstGeom>
          <a:noFill/>
        </p:spPr>
        <p:txBody>
          <a:bodyPr wrap="square" rtlCol="1">
            <a:spAutoFit/>
          </a:bodyPr>
          <a:lstStyle/>
          <a:p>
            <a:pPr algn="ctr" rtl="1"/>
            <a:r>
              <a:rPr lang="he-IL" b="1">
                <a:solidFill>
                  <a:srgbClr val="297EB0"/>
                </a:solidFill>
                <a:latin typeface="Heebo" panose="00000500000000000000" pitchFamily="2" charset="-79"/>
                <a:cs typeface="Heebo" panose="00000500000000000000" pitchFamily="2" charset="-79"/>
              </a:rPr>
              <a:t>איור ב'</a:t>
            </a:r>
          </a:p>
        </p:txBody>
      </p:sp>
      <p:pic>
        <p:nvPicPr>
          <p:cNvPr id="3" name="תמונה 2" descr="תמונה שמכילה טקסט, חוץ, שלט, צילום מסך&#10;&#10;התיאור נוצר באופן אוטומטי">
            <a:extLst>
              <a:ext uri="{FF2B5EF4-FFF2-40B4-BE49-F238E27FC236}">
                <a16:creationId xmlns:a16="http://schemas.microsoft.com/office/drawing/2014/main" xmlns="" id="{092AA10B-0F39-4C73-9FF5-6FBC3D130A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628" y="1808362"/>
            <a:ext cx="2545636" cy="4233935"/>
          </a:xfrm>
          <a:prstGeom prst="rect">
            <a:avLst/>
          </a:prstGeom>
        </p:spPr>
      </p:pic>
      <p:grpSp>
        <p:nvGrpSpPr>
          <p:cNvPr id="7" name="Group 6"/>
          <p:cNvGrpSpPr/>
          <p:nvPr/>
        </p:nvGrpSpPr>
        <p:grpSpPr>
          <a:xfrm>
            <a:off x="3341710" y="1808363"/>
            <a:ext cx="2755636" cy="4251474"/>
            <a:chOff x="3341709" y="1808362"/>
            <a:chExt cx="2885077" cy="4367921"/>
          </a:xfrm>
        </p:grpSpPr>
        <p:pic>
          <p:nvPicPr>
            <p:cNvPr id="8" name="תמונה 7">
              <a:extLst>
                <a:ext uri="{FF2B5EF4-FFF2-40B4-BE49-F238E27FC236}">
                  <a16:creationId xmlns:a16="http://schemas.microsoft.com/office/drawing/2014/main" xmlns="" id="{921AB31C-A7D6-4EAB-9FB0-E8C59F9FB8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1709" y="1808362"/>
              <a:ext cx="2626195" cy="4367921"/>
            </a:xfrm>
            <a:prstGeom prst="rect">
              <a:avLst/>
            </a:prstGeom>
          </p:spPr>
        </p:pic>
        <p:sp>
          <p:nvSpPr>
            <p:cNvPr id="16" name="Down Arrow 15"/>
            <p:cNvSpPr/>
            <p:nvPr/>
          </p:nvSpPr>
          <p:spPr>
            <a:xfrm rot="5400000">
              <a:off x="5989634" y="2936094"/>
              <a:ext cx="215422" cy="258882"/>
            </a:xfrm>
            <a:prstGeom prst="downArrow">
              <a:avLst/>
            </a:prstGeom>
            <a:solidFill>
              <a:schemeClr val="accent2"/>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pic>
        <p:nvPicPr>
          <p:cNvPr id="17" name="תמונה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90668"/>
            <a:ext cx="1984664" cy="640084"/>
          </a:xfrm>
          <a:prstGeom prst="rect">
            <a:avLst/>
          </a:prstGeom>
        </p:spPr>
      </p:pic>
    </p:spTree>
    <p:extLst>
      <p:ext uri="{BB962C8B-B14F-4D97-AF65-F5344CB8AC3E}">
        <p14:creationId xmlns:p14="http://schemas.microsoft.com/office/powerpoint/2010/main" val="4069578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xmlns="" id="{9FA0D1FB-D1EC-426E-8AAA-2DCCD221EF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0874" y="2392549"/>
            <a:ext cx="2244927" cy="3733791"/>
          </a:xfrm>
          <a:prstGeom prst="rect">
            <a:avLst/>
          </a:prstGeom>
        </p:spPr>
      </p:pic>
      <p:pic>
        <p:nvPicPr>
          <p:cNvPr id="4" name="תמונה 3">
            <a:extLst>
              <a:ext uri="{FF2B5EF4-FFF2-40B4-BE49-F238E27FC236}">
                <a16:creationId xmlns:a16="http://schemas.microsoft.com/office/drawing/2014/main" xmlns="" id="{75CCECF3-92A9-48F7-BD4B-C07C3DA28B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59836"/>
            <a:ext cx="12191999" cy="798163"/>
          </a:xfrm>
          <a:prstGeom prst="rect">
            <a:avLst/>
          </a:prstGeom>
        </p:spPr>
      </p:pic>
      <p:pic>
        <p:nvPicPr>
          <p:cNvPr id="5" name="תמונה 4">
            <a:extLst>
              <a:ext uri="{FF2B5EF4-FFF2-40B4-BE49-F238E27FC236}">
                <a16:creationId xmlns:a16="http://schemas.microsoft.com/office/drawing/2014/main" xmlns="" id="{EDC9B0B5-B9E2-4555-B734-E1A42C024C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0" y="-1"/>
            <a:ext cx="12192000" cy="798163"/>
          </a:xfrm>
          <a:prstGeom prst="rect">
            <a:avLst/>
          </a:prstGeom>
        </p:spPr>
      </p:pic>
      <p:sp>
        <p:nvSpPr>
          <p:cNvPr id="64" name="תיבת טקסט 63">
            <a:extLst>
              <a:ext uri="{FF2B5EF4-FFF2-40B4-BE49-F238E27FC236}">
                <a16:creationId xmlns:a16="http://schemas.microsoft.com/office/drawing/2014/main" xmlns="" id="{62A3FA7A-E496-434B-98A7-2A7158CF7377}"/>
              </a:ext>
            </a:extLst>
          </p:cNvPr>
          <p:cNvSpPr txBox="1"/>
          <p:nvPr/>
        </p:nvSpPr>
        <p:spPr>
          <a:xfrm>
            <a:off x="2" y="729327"/>
            <a:ext cx="12191998" cy="523220"/>
          </a:xfrm>
          <a:prstGeom prst="rect">
            <a:avLst/>
          </a:prstGeom>
          <a:noFill/>
        </p:spPr>
        <p:txBody>
          <a:bodyPr wrap="square" rtlCol="1">
            <a:spAutoFit/>
          </a:bodyPr>
          <a:lstStyle/>
          <a:p>
            <a:pPr algn="ctr"/>
            <a:r>
              <a:rPr lang="he-IL" sz="2800" b="1">
                <a:solidFill>
                  <a:srgbClr val="17649B"/>
                </a:solidFill>
                <a:effectLst>
                  <a:outerShdw blurRad="38100" dist="38100" dir="2700000" algn="tl">
                    <a:srgbClr val="000000">
                      <a:alpha val="43137"/>
                    </a:srgbClr>
                  </a:outerShdw>
                </a:effectLst>
                <a:latin typeface="Heebo" panose="00000500000000000000" pitchFamily="2" charset="-79"/>
                <a:cs typeface="Heebo" panose="00000500000000000000" pitchFamily="2" charset="-79"/>
              </a:rPr>
              <a:t>מסכי המערכת – לשונית "משתתפי השיחה"</a:t>
            </a:r>
            <a:endParaRPr lang="he-IL" sz="2800" b="1">
              <a:solidFill>
                <a:srgbClr val="17649B"/>
              </a:solidFill>
              <a:effectLst>
                <a:outerShdw blurRad="38100" dist="38100" dir="2700000" algn="tl">
                  <a:srgbClr val="000000">
                    <a:alpha val="43137"/>
                  </a:srgbClr>
                </a:outerShdw>
              </a:effectLst>
              <a:cs typeface="Heebo" panose="00000500000000000000" pitchFamily="2" charset="-79"/>
            </a:endParaRPr>
          </a:p>
        </p:txBody>
      </p:sp>
      <p:sp>
        <p:nvSpPr>
          <p:cNvPr id="65" name="אליפסה 64">
            <a:extLst>
              <a:ext uri="{FF2B5EF4-FFF2-40B4-BE49-F238E27FC236}">
                <a16:creationId xmlns:a16="http://schemas.microsoft.com/office/drawing/2014/main" xmlns="" id="{37577E42-A0C2-4085-A743-59B4CA78485B}"/>
              </a:ext>
            </a:extLst>
          </p:cNvPr>
          <p:cNvSpPr/>
          <p:nvPr/>
        </p:nvSpPr>
        <p:spPr>
          <a:xfrm>
            <a:off x="2524814" y="1184312"/>
            <a:ext cx="7142366" cy="68235"/>
          </a:xfrm>
          <a:prstGeom prst="ellipse">
            <a:avLst/>
          </a:prstGeom>
          <a:solidFill>
            <a:srgbClr val="176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אליפסה 18">
            <a:extLst>
              <a:ext uri="{FF2B5EF4-FFF2-40B4-BE49-F238E27FC236}">
                <a16:creationId xmlns:a16="http://schemas.microsoft.com/office/drawing/2014/main" xmlns="" id="{73D5CBC9-C53D-4A2D-B105-3088D76F4479}"/>
              </a:ext>
            </a:extLst>
          </p:cNvPr>
          <p:cNvSpPr/>
          <p:nvPr/>
        </p:nvSpPr>
        <p:spPr>
          <a:xfrm>
            <a:off x="2943904" y="1769310"/>
            <a:ext cx="236221" cy="237740"/>
          </a:xfrm>
          <a:prstGeom prst="ellipse">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a:t>6</a:t>
            </a:r>
            <a:endParaRPr lang="he-IL" sz="1400" b="1"/>
          </a:p>
        </p:txBody>
      </p:sp>
      <p:sp>
        <p:nvSpPr>
          <p:cNvPr id="29" name="אליפסה 28">
            <a:extLst>
              <a:ext uri="{FF2B5EF4-FFF2-40B4-BE49-F238E27FC236}">
                <a16:creationId xmlns:a16="http://schemas.microsoft.com/office/drawing/2014/main" xmlns="" id="{0B402632-FC7A-41B0-8CF5-0760E13F83BE}"/>
              </a:ext>
            </a:extLst>
          </p:cNvPr>
          <p:cNvSpPr/>
          <p:nvPr/>
        </p:nvSpPr>
        <p:spPr>
          <a:xfrm>
            <a:off x="695941" y="3795610"/>
            <a:ext cx="236221" cy="237740"/>
          </a:xfrm>
          <a:prstGeom prst="ellipse">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a:t>8</a:t>
            </a:r>
            <a:endParaRPr lang="he-IL" sz="1400" b="1"/>
          </a:p>
        </p:txBody>
      </p:sp>
      <p:sp>
        <p:nvSpPr>
          <p:cNvPr id="30" name="אליפסה 29">
            <a:extLst>
              <a:ext uri="{FF2B5EF4-FFF2-40B4-BE49-F238E27FC236}">
                <a16:creationId xmlns:a16="http://schemas.microsoft.com/office/drawing/2014/main" xmlns="" id="{D03B42AD-5132-4F33-818C-EF70D22DA1A8}"/>
              </a:ext>
            </a:extLst>
          </p:cNvPr>
          <p:cNvSpPr/>
          <p:nvPr/>
        </p:nvSpPr>
        <p:spPr>
          <a:xfrm>
            <a:off x="695941" y="4898901"/>
            <a:ext cx="236221" cy="237740"/>
          </a:xfrm>
          <a:prstGeom prst="ellipse">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a:t>9</a:t>
            </a:r>
            <a:endParaRPr lang="he-IL" sz="1400" b="1"/>
          </a:p>
        </p:txBody>
      </p:sp>
      <p:sp>
        <p:nvSpPr>
          <p:cNvPr id="31" name="אליפסה 30">
            <a:extLst>
              <a:ext uri="{FF2B5EF4-FFF2-40B4-BE49-F238E27FC236}">
                <a16:creationId xmlns:a16="http://schemas.microsoft.com/office/drawing/2014/main" xmlns="" id="{40054886-40E7-43A8-B6BD-71160885D488}"/>
              </a:ext>
            </a:extLst>
          </p:cNvPr>
          <p:cNvSpPr/>
          <p:nvPr/>
        </p:nvSpPr>
        <p:spPr>
          <a:xfrm>
            <a:off x="5210906" y="5530209"/>
            <a:ext cx="236221" cy="237740"/>
          </a:xfrm>
          <a:prstGeom prst="ellipse">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a:t>2</a:t>
            </a:r>
            <a:endParaRPr lang="he-IL" sz="1400" b="1"/>
          </a:p>
        </p:txBody>
      </p:sp>
      <p:sp>
        <p:nvSpPr>
          <p:cNvPr id="33" name="אליפסה 32">
            <a:extLst>
              <a:ext uri="{FF2B5EF4-FFF2-40B4-BE49-F238E27FC236}">
                <a16:creationId xmlns:a16="http://schemas.microsoft.com/office/drawing/2014/main" xmlns="" id="{F0741D89-F40C-4F38-BFC1-1A76C6CA770C}"/>
              </a:ext>
            </a:extLst>
          </p:cNvPr>
          <p:cNvSpPr/>
          <p:nvPr/>
        </p:nvSpPr>
        <p:spPr>
          <a:xfrm>
            <a:off x="3298768" y="1764871"/>
            <a:ext cx="236221" cy="237740"/>
          </a:xfrm>
          <a:prstGeom prst="ellipse">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a:t>7</a:t>
            </a:r>
            <a:endParaRPr lang="he-IL" sz="1400" b="1"/>
          </a:p>
        </p:txBody>
      </p:sp>
      <p:sp>
        <p:nvSpPr>
          <p:cNvPr id="34" name="אליפסה 33">
            <a:extLst>
              <a:ext uri="{FF2B5EF4-FFF2-40B4-BE49-F238E27FC236}">
                <a16:creationId xmlns:a16="http://schemas.microsoft.com/office/drawing/2014/main" xmlns="" id="{95E2DC3E-C4E7-4AD2-BC3E-95E97C0EEE97}"/>
              </a:ext>
            </a:extLst>
          </p:cNvPr>
          <p:cNvSpPr/>
          <p:nvPr/>
        </p:nvSpPr>
        <p:spPr>
          <a:xfrm>
            <a:off x="2545403" y="1769310"/>
            <a:ext cx="236221" cy="237740"/>
          </a:xfrm>
          <a:prstGeom prst="ellipse">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a:t>5</a:t>
            </a:r>
            <a:endParaRPr lang="he-IL" sz="1400" b="1"/>
          </a:p>
        </p:txBody>
      </p:sp>
      <p:sp>
        <p:nvSpPr>
          <p:cNvPr id="35" name="אליפסה 34">
            <a:extLst>
              <a:ext uri="{FF2B5EF4-FFF2-40B4-BE49-F238E27FC236}">
                <a16:creationId xmlns:a16="http://schemas.microsoft.com/office/drawing/2014/main" xmlns="" id="{0A5FC2A0-4952-42C6-BBB1-3C607754F2B6}"/>
              </a:ext>
            </a:extLst>
          </p:cNvPr>
          <p:cNvSpPr/>
          <p:nvPr/>
        </p:nvSpPr>
        <p:spPr>
          <a:xfrm>
            <a:off x="2147165" y="1769310"/>
            <a:ext cx="236221" cy="237740"/>
          </a:xfrm>
          <a:prstGeom prst="ellipse">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a:t>4</a:t>
            </a:r>
            <a:endParaRPr lang="he-IL" sz="1400" b="1"/>
          </a:p>
        </p:txBody>
      </p:sp>
      <p:sp>
        <p:nvSpPr>
          <p:cNvPr id="36" name="אליפסה 35">
            <a:extLst>
              <a:ext uri="{FF2B5EF4-FFF2-40B4-BE49-F238E27FC236}">
                <a16:creationId xmlns:a16="http://schemas.microsoft.com/office/drawing/2014/main" xmlns="" id="{D03C6F09-BF33-42E3-AE00-0702C485F754}"/>
              </a:ext>
            </a:extLst>
          </p:cNvPr>
          <p:cNvSpPr/>
          <p:nvPr/>
        </p:nvSpPr>
        <p:spPr>
          <a:xfrm>
            <a:off x="1783050" y="1769310"/>
            <a:ext cx="236221" cy="237740"/>
          </a:xfrm>
          <a:prstGeom prst="ellipse">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a:t>3</a:t>
            </a:r>
            <a:endParaRPr lang="he-IL" sz="1400" b="1"/>
          </a:p>
        </p:txBody>
      </p:sp>
      <p:cxnSp>
        <p:nvCxnSpPr>
          <p:cNvPr id="40" name="מחבר חץ ישר 39">
            <a:extLst>
              <a:ext uri="{FF2B5EF4-FFF2-40B4-BE49-F238E27FC236}">
                <a16:creationId xmlns:a16="http://schemas.microsoft.com/office/drawing/2014/main" xmlns="" id="{4ED4DE26-0E8C-4448-8B99-864E8C3848F5}"/>
              </a:ext>
            </a:extLst>
          </p:cNvPr>
          <p:cNvCxnSpPr>
            <a:cxnSpLocks/>
            <a:stCxn id="33" idx="4"/>
          </p:cNvCxnSpPr>
          <p:nvPr/>
        </p:nvCxnSpPr>
        <p:spPr>
          <a:xfrm flipH="1">
            <a:off x="3416878" y="2002611"/>
            <a:ext cx="1" cy="595267"/>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מחבר חץ ישר 40">
            <a:extLst>
              <a:ext uri="{FF2B5EF4-FFF2-40B4-BE49-F238E27FC236}">
                <a16:creationId xmlns:a16="http://schemas.microsoft.com/office/drawing/2014/main" xmlns="" id="{994E2C92-57B0-4FC7-98A8-F68CDF3E6D53}"/>
              </a:ext>
            </a:extLst>
          </p:cNvPr>
          <p:cNvCxnSpPr>
            <a:cxnSpLocks/>
            <a:stCxn id="58" idx="2"/>
          </p:cNvCxnSpPr>
          <p:nvPr/>
        </p:nvCxnSpPr>
        <p:spPr>
          <a:xfrm flipH="1">
            <a:off x="3895606" y="5101496"/>
            <a:ext cx="1315127" cy="10837"/>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מחבר חץ ישר 41">
            <a:extLst>
              <a:ext uri="{FF2B5EF4-FFF2-40B4-BE49-F238E27FC236}">
                <a16:creationId xmlns:a16="http://schemas.microsoft.com/office/drawing/2014/main" xmlns="" id="{B362414F-8B3C-4094-85C0-1BB0F9E10EEB}"/>
              </a:ext>
            </a:extLst>
          </p:cNvPr>
          <p:cNvCxnSpPr>
            <a:cxnSpLocks/>
            <a:stCxn id="19" idx="4"/>
          </p:cNvCxnSpPr>
          <p:nvPr/>
        </p:nvCxnSpPr>
        <p:spPr>
          <a:xfrm flipH="1">
            <a:off x="3058255" y="2007050"/>
            <a:ext cx="3760" cy="595267"/>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4" name="אליפסה 43">
            <a:extLst>
              <a:ext uri="{FF2B5EF4-FFF2-40B4-BE49-F238E27FC236}">
                <a16:creationId xmlns:a16="http://schemas.microsoft.com/office/drawing/2014/main" xmlns="" id="{1B88AF43-4DFE-4C40-8FE6-B2A8D8BE076B}"/>
              </a:ext>
            </a:extLst>
          </p:cNvPr>
          <p:cNvSpPr/>
          <p:nvPr/>
        </p:nvSpPr>
        <p:spPr>
          <a:xfrm>
            <a:off x="695941" y="5157046"/>
            <a:ext cx="236221" cy="237740"/>
          </a:xfrm>
          <a:prstGeom prst="ellipse">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b="1"/>
          </a:p>
        </p:txBody>
      </p:sp>
      <p:sp>
        <p:nvSpPr>
          <p:cNvPr id="45" name="TextBox 71">
            <a:extLst>
              <a:ext uri="{FF2B5EF4-FFF2-40B4-BE49-F238E27FC236}">
                <a16:creationId xmlns:a16="http://schemas.microsoft.com/office/drawing/2014/main" xmlns="" id="{38C7EB48-F38A-4608-B447-8592C3F9FF45}"/>
              </a:ext>
            </a:extLst>
          </p:cNvPr>
          <p:cNvSpPr txBox="1"/>
          <p:nvPr/>
        </p:nvSpPr>
        <p:spPr>
          <a:xfrm>
            <a:off x="521151" y="5138793"/>
            <a:ext cx="456326" cy="276999"/>
          </a:xfrm>
          <a:prstGeom prst="rect">
            <a:avLst/>
          </a:prstGeom>
          <a:noFill/>
          <a:ln>
            <a:noFill/>
          </a:ln>
        </p:spPr>
        <p:txBody>
          <a:bodyPr wrap="square" rtlCol="1">
            <a:spAutoFit/>
          </a:bodyPr>
          <a:lstStyle/>
          <a:p>
            <a:r>
              <a:rPr lang="en-US" sz="1200" b="1">
                <a:solidFill>
                  <a:schemeClr val="bg1"/>
                </a:solidFill>
              </a:rPr>
              <a:t>10</a:t>
            </a:r>
            <a:endParaRPr lang="he-IL" sz="1200" b="1">
              <a:solidFill>
                <a:schemeClr val="bg1"/>
              </a:solidFill>
            </a:endParaRPr>
          </a:p>
        </p:txBody>
      </p:sp>
      <p:cxnSp>
        <p:nvCxnSpPr>
          <p:cNvPr id="46" name="מחבר חץ ישר 45">
            <a:extLst>
              <a:ext uri="{FF2B5EF4-FFF2-40B4-BE49-F238E27FC236}">
                <a16:creationId xmlns:a16="http://schemas.microsoft.com/office/drawing/2014/main" xmlns="" id="{388639F1-2AA5-4A0C-B106-5BD97C3F8E0A}"/>
              </a:ext>
            </a:extLst>
          </p:cNvPr>
          <p:cNvCxnSpPr>
            <a:cxnSpLocks/>
            <a:stCxn id="31" idx="2"/>
          </p:cNvCxnSpPr>
          <p:nvPr/>
        </p:nvCxnSpPr>
        <p:spPr>
          <a:xfrm flipH="1">
            <a:off x="3925847" y="5649079"/>
            <a:ext cx="1285059" cy="28478"/>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מחבר חץ ישר 48">
            <a:extLst>
              <a:ext uri="{FF2B5EF4-FFF2-40B4-BE49-F238E27FC236}">
                <a16:creationId xmlns:a16="http://schemas.microsoft.com/office/drawing/2014/main" xmlns="" id="{3E10E6FF-372C-4DD7-99CE-785271231DE8}"/>
              </a:ext>
            </a:extLst>
          </p:cNvPr>
          <p:cNvCxnSpPr>
            <a:cxnSpLocks/>
            <a:stCxn id="29" idx="6"/>
          </p:cNvCxnSpPr>
          <p:nvPr/>
        </p:nvCxnSpPr>
        <p:spPr>
          <a:xfrm>
            <a:off x="932162" y="3914480"/>
            <a:ext cx="926965" cy="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מחבר חץ ישר 49">
            <a:extLst>
              <a:ext uri="{FF2B5EF4-FFF2-40B4-BE49-F238E27FC236}">
                <a16:creationId xmlns:a16="http://schemas.microsoft.com/office/drawing/2014/main" xmlns="" id="{B36A85A2-1EAD-49B3-9B84-C9AC0DC92042}"/>
              </a:ext>
            </a:extLst>
          </p:cNvPr>
          <p:cNvCxnSpPr>
            <a:cxnSpLocks/>
          </p:cNvCxnSpPr>
          <p:nvPr/>
        </p:nvCxnSpPr>
        <p:spPr>
          <a:xfrm>
            <a:off x="1487546" y="4227851"/>
            <a:ext cx="371581" cy="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מחבר חץ ישר 50">
            <a:extLst>
              <a:ext uri="{FF2B5EF4-FFF2-40B4-BE49-F238E27FC236}">
                <a16:creationId xmlns:a16="http://schemas.microsoft.com/office/drawing/2014/main" xmlns="" id="{CE8ED59B-80D8-4353-863A-072535D86535}"/>
              </a:ext>
            </a:extLst>
          </p:cNvPr>
          <p:cNvCxnSpPr>
            <a:cxnSpLocks/>
          </p:cNvCxnSpPr>
          <p:nvPr/>
        </p:nvCxnSpPr>
        <p:spPr>
          <a:xfrm>
            <a:off x="1487546" y="3586820"/>
            <a:ext cx="371581" cy="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מחבר ישר 51">
            <a:extLst>
              <a:ext uri="{FF2B5EF4-FFF2-40B4-BE49-F238E27FC236}">
                <a16:creationId xmlns:a16="http://schemas.microsoft.com/office/drawing/2014/main" xmlns="" id="{FBF259C3-5E68-446C-8248-C796C939A8E2}"/>
              </a:ext>
            </a:extLst>
          </p:cNvPr>
          <p:cNvCxnSpPr>
            <a:cxnSpLocks/>
          </p:cNvCxnSpPr>
          <p:nvPr/>
        </p:nvCxnSpPr>
        <p:spPr>
          <a:xfrm>
            <a:off x="1487546" y="3573796"/>
            <a:ext cx="0" cy="671519"/>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53" name="אליפסה 52">
            <a:extLst>
              <a:ext uri="{FF2B5EF4-FFF2-40B4-BE49-F238E27FC236}">
                <a16:creationId xmlns:a16="http://schemas.microsoft.com/office/drawing/2014/main" xmlns="" id="{8053906C-5801-40E9-AC47-0EF6000D1C57}"/>
              </a:ext>
            </a:extLst>
          </p:cNvPr>
          <p:cNvSpPr/>
          <p:nvPr/>
        </p:nvSpPr>
        <p:spPr>
          <a:xfrm>
            <a:off x="5210733" y="5226829"/>
            <a:ext cx="236221" cy="237740"/>
          </a:xfrm>
          <a:prstGeom prst="ellipse">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a:t>1</a:t>
            </a:r>
            <a:endParaRPr lang="he-IL" sz="1400" b="1"/>
          </a:p>
        </p:txBody>
      </p:sp>
      <p:cxnSp>
        <p:nvCxnSpPr>
          <p:cNvPr id="54" name="מחבר חץ ישר 53">
            <a:extLst>
              <a:ext uri="{FF2B5EF4-FFF2-40B4-BE49-F238E27FC236}">
                <a16:creationId xmlns:a16="http://schemas.microsoft.com/office/drawing/2014/main" xmlns="" id="{629ADA9E-5C84-4C94-BE07-F2FFC1DD948A}"/>
              </a:ext>
            </a:extLst>
          </p:cNvPr>
          <p:cNvCxnSpPr>
            <a:cxnSpLocks/>
            <a:stCxn id="53" idx="2"/>
          </p:cNvCxnSpPr>
          <p:nvPr/>
        </p:nvCxnSpPr>
        <p:spPr>
          <a:xfrm flipH="1">
            <a:off x="3576472" y="5345699"/>
            <a:ext cx="1634261" cy="27147"/>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81">
            <a:extLst>
              <a:ext uri="{FF2B5EF4-FFF2-40B4-BE49-F238E27FC236}">
                <a16:creationId xmlns:a16="http://schemas.microsoft.com/office/drawing/2014/main" xmlns="" id="{E4A6B23A-21CC-449C-BA29-435634469C28}"/>
              </a:ext>
            </a:extLst>
          </p:cNvPr>
          <p:cNvSpPr txBox="1"/>
          <p:nvPr/>
        </p:nvSpPr>
        <p:spPr>
          <a:xfrm>
            <a:off x="8635942" y="1714456"/>
            <a:ext cx="3035358" cy="3370153"/>
          </a:xfrm>
          <a:prstGeom prst="rect">
            <a:avLst/>
          </a:prstGeom>
          <a:noFill/>
        </p:spPr>
        <p:txBody>
          <a:bodyPr wrap="square" rtlCol="1">
            <a:spAutoFit/>
          </a:bodyPr>
          <a:lstStyle/>
          <a:p>
            <a:pPr algn="r" rtl="1">
              <a:lnSpc>
                <a:spcPct val="150000"/>
              </a:lnSpc>
            </a:pPr>
            <a:r>
              <a:rPr lang="he-IL" sz="1600" b="1" u="sng">
                <a:solidFill>
                  <a:srgbClr val="297EB0"/>
                </a:solidFill>
                <a:latin typeface="Heebo" panose="00000500000000000000" pitchFamily="2" charset="-79"/>
                <a:cs typeface="Heebo" panose="00000500000000000000" pitchFamily="2" charset="-79"/>
              </a:rPr>
              <a:t>לשונית משתתפי השיחה:</a:t>
            </a:r>
          </a:p>
          <a:p>
            <a:pPr marL="342900" indent="-342900" algn="r" rtl="1">
              <a:lnSpc>
                <a:spcPct val="150000"/>
              </a:lnSpc>
              <a:buFont typeface="+mj-lt"/>
              <a:buAutoNum type="arabicPeriod"/>
            </a:pPr>
            <a:r>
              <a:rPr lang="he-IL" sz="1400">
                <a:solidFill>
                  <a:srgbClr val="297EB0"/>
                </a:solidFill>
                <a:latin typeface="Heebo" panose="00000500000000000000" pitchFamily="2" charset="-79"/>
                <a:cs typeface="Heebo" panose="00000500000000000000" pitchFamily="2" charset="-79"/>
              </a:rPr>
              <a:t>שם הקבוצה הפעילה ולחצן ה - </a:t>
            </a:r>
            <a:r>
              <a:rPr lang="en-US" sz="1400">
                <a:solidFill>
                  <a:srgbClr val="297EB0"/>
                </a:solidFill>
                <a:latin typeface="Heebo" panose="00000500000000000000" pitchFamily="2" charset="-79"/>
                <a:cs typeface="Heebo" panose="00000500000000000000" pitchFamily="2" charset="-79"/>
              </a:rPr>
              <a:t>PTT</a:t>
            </a:r>
            <a:endParaRPr lang="he-IL" sz="1400">
              <a:solidFill>
                <a:srgbClr val="297EB0"/>
              </a:solidFill>
              <a:latin typeface="Heebo" panose="00000500000000000000" pitchFamily="2" charset="-79"/>
              <a:cs typeface="Heebo" panose="00000500000000000000" pitchFamily="2" charset="-79"/>
            </a:endParaRPr>
          </a:p>
          <a:p>
            <a:pPr marL="342900" indent="-342900" algn="r" rtl="1">
              <a:lnSpc>
                <a:spcPct val="150000"/>
              </a:lnSpc>
              <a:buFont typeface="+mj-lt"/>
              <a:buAutoNum type="arabicPeriod"/>
            </a:pPr>
            <a:r>
              <a:rPr lang="he-IL" sz="1400">
                <a:solidFill>
                  <a:srgbClr val="297EB0"/>
                </a:solidFill>
                <a:latin typeface="Heebo" panose="00000500000000000000" pitchFamily="2" charset="-79"/>
                <a:cs typeface="Heebo" panose="00000500000000000000" pitchFamily="2" charset="-79"/>
              </a:rPr>
              <a:t>לחצן לפתיחת </a:t>
            </a:r>
            <a:r>
              <a:rPr lang="he-IL" sz="1400" b="1">
                <a:solidFill>
                  <a:srgbClr val="297EB0"/>
                </a:solidFill>
                <a:latin typeface="Heebo" panose="00000500000000000000" pitchFamily="2" charset="-79"/>
                <a:cs typeface="Heebo" panose="00000500000000000000" pitchFamily="2" charset="-79"/>
              </a:rPr>
              <a:t>תפריט מתקדם</a:t>
            </a:r>
          </a:p>
          <a:p>
            <a:pPr marL="342900" indent="-342900" algn="r" rtl="1">
              <a:lnSpc>
                <a:spcPct val="150000"/>
              </a:lnSpc>
              <a:buFont typeface="+mj-lt"/>
              <a:buAutoNum type="arabicPeriod"/>
            </a:pPr>
            <a:r>
              <a:rPr lang="he-IL" sz="1400">
                <a:solidFill>
                  <a:srgbClr val="297EB0"/>
                </a:solidFill>
                <a:latin typeface="Heebo" panose="00000500000000000000" pitchFamily="2" charset="-79"/>
                <a:cs typeface="Heebo" panose="00000500000000000000" pitchFamily="2" charset="-79"/>
              </a:rPr>
              <a:t>לשונית </a:t>
            </a:r>
            <a:r>
              <a:rPr lang="he-IL" sz="1400" b="1">
                <a:solidFill>
                  <a:srgbClr val="297EB0"/>
                </a:solidFill>
                <a:latin typeface="Heebo" panose="00000500000000000000" pitchFamily="2" charset="-79"/>
                <a:cs typeface="Heebo" panose="00000500000000000000" pitchFamily="2" charset="-79"/>
              </a:rPr>
              <a:t>חברי הקבוצה</a:t>
            </a:r>
          </a:p>
          <a:p>
            <a:pPr marL="342900" indent="-342900" algn="r" rtl="1">
              <a:lnSpc>
                <a:spcPct val="150000"/>
              </a:lnSpc>
              <a:buFont typeface="+mj-lt"/>
              <a:buAutoNum type="arabicPeriod"/>
            </a:pPr>
            <a:r>
              <a:rPr lang="he-IL" sz="1400">
                <a:solidFill>
                  <a:srgbClr val="297EB0"/>
                </a:solidFill>
                <a:latin typeface="Heebo" panose="00000500000000000000" pitchFamily="2" charset="-79"/>
                <a:cs typeface="Heebo" panose="00000500000000000000" pitchFamily="2" charset="-79"/>
              </a:rPr>
              <a:t>לשונית </a:t>
            </a:r>
            <a:r>
              <a:rPr lang="he-IL" sz="1400" b="1">
                <a:solidFill>
                  <a:srgbClr val="297EB0"/>
                </a:solidFill>
                <a:latin typeface="Heebo" panose="00000500000000000000" pitchFamily="2" charset="-79"/>
                <a:cs typeface="Heebo" panose="00000500000000000000" pitchFamily="2" charset="-79"/>
              </a:rPr>
              <a:t>מפה</a:t>
            </a:r>
          </a:p>
          <a:p>
            <a:pPr marL="342900" indent="-342900" algn="r" rtl="1">
              <a:lnSpc>
                <a:spcPct val="150000"/>
              </a:lnSpc>
              <a:buFont typeface="+mj-lt"/>
              <a:buAutoNum type="arabicPeriod"/>
            </a:pPr>
            <a:r>
              <a:rPr lang="he-IL" sz="1400">
                <a:solidFill>
                  <a:srgbClr val="297EB0"/>
                </a:solidFill>
                <a:latin typeface="Heebo" panose="00000500000000000000" pitchFamily="2" charset="-79"/>
                <a:cs typeface="Heebo" panose="00000500000000000000" pitchFamily="2" charset="-79"/>
              </a:rPr>
              <a:t>לשונית </a:t>
            </a:r>
            <a:r>
              <a:rPr lang="he-IL" sz="1400" b="1">
                <a:solidFill>
                  <a:srgbClr val="297EB0"/>
                </a:solidFill>
                <a:latin typeface="Heebo" panose="00000500000000000000" pitchFamily="2" charset="-79"/>
                <a:cs typeface="Heebo" panose="00000500000000000000" pitchFamily="2" charset="-79"/>
              </a:rPr>
              <a:t>קבוצות שיחה</a:t>
            </a:r>
          </a:p>
          <a:p>
            <a:pPr marL="342900" indent="-342900" algn="r" rtl="1">
              <a:lnSpc>
                <a:spcPct val="150000"/>
              </a:lnSpc>
              <a:buFont typeface="+mj-lt"/>
              <a:buAutoNum type="arabicPeriod"/>
            </a:pPr>
            <a:r>
              <a:rPr lang="he-IL" sz="1400">
                <a:solidFill>
                  <a:srgbClr val="297EB0"/>
                </a:solidFill>
                <a:latin typeface="Heebo" panose="00000500000000000000" pitchFamily="2" charset="-79"/>
                <a:cs typeface="Heebo" panose="00000500000000000000" pitchFamily="2" charset="-79"/>
              </a:rPr>
              <a:t>לשונית </a:t>
            </a:r>
            <a:r>
              <a:rPr lang="he-IL" sz="1400" b="1">
                <a:solidFill>
                  <a:srgbClr val="297EB0"/>
                </a:solidFill>
                <a:latin typeface="Heebo" panose="00000500000000000000" pitchFamily="2" charset="-79"/>
                <a:cs typeface="Heebo" panose="00000500000000000000" pitchFamily="2" charset="-79"/>
              </a:rPr>
              <a:t>צ'אט</a:t>
            </a:r>
            <a:r>
              <a:rPr lang="he-IL" sz="1400">
                <a:solidFill>
                  <a:srgbClr val="297EB0"/>
                </a:solidFill>
                <a:latin typeface="Heebo" panose="00000500000000000000" pitchFamily="2" charset="-79"/>
                <a:cs typeface="Heebo" panose="00000500000000000000" pitchFamily="2" charset="-79"/>
              </a:rPr>
              <a:t> (מסרי טקסט  ומולטימדיה)</a:t>
            </a:r>
          </a:p>
          <a:p>
            <a:pPr marL="342900" indent="-342900" algn="r" rtl="1">
              <a:lnSpc>
                <a:spcPct val="150000"/>
              </a:lnSpc>
              <a:buFont typeface="+mj-lt"/>
              <a:buAutoNum type="arabicPeriod"/>
            </a:pPr>
            <a:r>
              <a:rPr lang="he-IL" sz="1400">
                <a:solidFill>
                  <a:srgbClr val="297EB0"/>
                </a:solidFill>
                <a:latin typeface="Heebo" panose="00000500000000000000" pitchFamily="2" charset="-79"/>
                <a:cs typeface="Heebo" panose="00000500000000000000" pitchFamily="2" charset="-79"/>
              </a:rPr>
              <a:t>לשונית </a:t>
            </a:r>
            <a:r>
              <a:rPr lang="he-IL" sz="1400" b="1">
                <a:solidFill>
                  <a:srgbClr val="297EB0"/>
                </a:solidFill>
                <a:latin typeface="Heebo" panose="00000500000000000000" pitchFamily="2" charset="-79"/>
                <a:cs typeface="Heebo" panose="00000500000000000000" pitchFamily="2" charset="-79"/>
              </a:rPr>
              <a:t>אנשי קשר</a:t>
            </a:r>
          </a:p>
        </p:txBody>
      </p:sp>
      <p:sp>
        <p:nvSpPr>
          <p:cNvPr id="56" name="TextBox 82">
            <a:extLst>
              <a:ext uri="{FF2B5EF4-FFF2-40B4-BE49-F238E27FC236}">
                <a16:creationId xmlns:a16="http://schemas.microsoft.com/office/drawing/2014/main" xmlns="" id="{B2FDF99B-8B69-433C-8748-34E0C7E188CA}"/>
              </a:ext>
            </a:extLst>
          </p:cNvPr>
          <p:cNvSpPr txBox="1"/>
          <p:nvPr/>
        </p:nvSpPr>
        <p:spPr>
          <a:xfrm>
            <a:off x="5145926" y="2240775"/>
            <a:ext cx="3490016" cy="1708160"/>
          </a:xfrm>
          <a:prstGeom prst="rect">
            <a:avLst/>
          </a:prstGeom>
          <a:noFill/>
        </p:spPr>
        <p:txBody>
          <a:bodyPr wrap="square" rtlCol="1">
            <a:spAutoFit/>
          </a:bodyPr>
          <a:lstStyle/>
          <a:p>
            <a:pPr marL="228600" indent="-228600" algn="r" rtl="1">
              <a:lnSpc>
                <a:spcPct val="150000"/>
              </a:lnSpc>
              <a:buAutoNum type="arabicPeriod" startAt="8"/>
            </a:pPr>
            <a:r>
              <a:rPr lang="he-IL" sz="1400">
                <a:solidFill>
                  <a:srgbClr val="297EB0"/>
                </a:solidFill>
                <a:latin typeface="Heebo" panose="00000500000000000000" pitchFamily="2" charset="-79"/>
                <a:cs typeface="Heebo" panose="00000500000000000000" pitchFamily="2" charset="-79"/>
              </a:rPr>
              <a:t>מצב / סטטוס משתמש</a:t>
            </a:r>
          </a:p>
          <a:p>
            <a:pPr marL="228600" indent="-228600" algn="r" rtl="1">
              <a:lnSpc>
                <a:spcPct val="150000"/>
              </a:lnSpc>
              <a:buAutoNum type="arabicPeriod" startAt="8"/>
            </a:pPr>
            <a:r>
              <a:rPr lang="he-IL" sz="1400">
                <a:solidFill>
                  <a:srgbClr val="297EB0"/>
                </a:solidFill>
                <a:latin typeface="Heebo" panose="00000500000000000000" pitchFamily="2" charset="-79"/>
                <a:cs typeface="Heebo" panose="00000500000000000000" pitchFamily="2" charset="-79"/>
              </a:rPr>
              <a:t>לחצן לשמיעת הקלטת התשדורת האחרונה</a:t>
            </a:r>
          </a:p>
          <a:p>
            <a:pPr marL="228600" indent="-228600" algn="r" rtl="1">
              <a:lnSpc>
                <a:spcPct val="150000"/>
              </a:lnSpc>
              <a:buAutoNum type="arabicPeriod" startAt="8"/>
            </a:pPr>
            <a:r>
              <a:rPr lang="he-IL" sz="1400">
                <a:solidFill>
                  <a:srgbClr val="297EB0"/>
                </a:solidFill>
                <a:latin typeface="Heebo" panose="00000500000000000000" pitchFamily="2" charset="-79"/>
                <a:cs typeface="Heebo" panose="00000500000000000000" pitchFamily="2" charset="-79"/>
              </a:rPr>
              <a:t>שם המשתמש ומצב/סטטוס המשתמש</a:t>
            </a:r>
          </a:p>
          <a:p>
            <a:pPr marL="228600" indent="-228600" algn="r" rtl="1">
              <a:lnSpc>
                <a:spcPct val="150000"/>
              </a:lnSpc>
              <a:buAutoNum type="arabicPeriod" startAt="8"/>
            </a:pPr>
            <a:r>
              <a:rPr lang="he-IL" sz="1400">
                <a:solidFill>
                  <a:srgbClr val="297EB0"/>
                </a:solidFill>
                <a:latin typeface="Heebo" panose="00000500000000000000" pitchFamily="2" charset="-79"/>
                <a:cs typeface="Heebo" panose="00000500000000000000" pitchFamily="2" charset="-79"/>
              </a:rPr>
              <a:t>שם המשתמש האחרון ששידר.</a:t>
            </a:r>
          </a:p>
        </p:txBody>
      </p:sp>
      <p:sp>
        <p:nvSpPr>
          <p:cNvPr id="58" name="אליפסה 57">
            <a:extLst>
              <a:ext uri="{FF2B5EF4-FFF2-40B4-BE49-F238E27FC236}">
                <a16:creationId xmlns:a16="http://schemas.microsoft.com/office/drawing/2014/main" xmlns="" id="{EEA76FA1-D188-4F7B-8F3F-2C179C982C16}"/>
              </a:ext>
            </a:extLst>
          </p:cNvPr>
          <p:cNvSpPr/>
          <p:nvPr/>
        </p:nvSpPr>
        <p:spPr>
          <a:xfrm>
            <a:off x="5210733" y="4982626"/>
            <a:ext cx="236221" cy="237740"/>
          </a:xfrm>
          <a:prstGeom prst="ellipse">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b="1"/>
          </a:p>
        </p:txBody>
      </p:sp>
      <p:sp>
        <p:nvSpPr>
          <p:cNvPr id="14" name="תיבת טקסט 13">
            <a:extLst>
              <a:ext uri="{FF2B5EF4-FFF2-40B4-BE49-F238E27FC236}">
                <a16:creationId xmlns:a16="http://schemas.microsoft.com/office/drawing/2014/main" xmlns="" id="{2507DD14-B889-49BB-A5FF-B2052B9151CF}"/>
              </a:ext>
            </a:extLst>
          </p:cNvPr>
          <p:cNvSpPr txBox="1"/>
          <p:nvPr/>
        </p:nvSpPr>
        <p:spPr>
          <a:xfrm>
            <a:off x="5145925" y="4951594"/>
            <a:ext cx="375845" cy="307777"/>
          </a:xfrm>
          <a:prstGeom prst="rect">
            <a:avLst/>
          </a:prstGeom>
          <a:noFill/>
          <a:ln>
            <a:noFill/>
          </a:ln>
        </p:spPr>
        <p:txBody>
          <a:bodyPr wrap="square" rtlCol="1">
            <a:spAutoFit/>
          </a:bodyPr>
          <a:lstStyle/>
          <a:p>
            <a:r>
              <a:rPr lang="en-US" sz="1400" b="1">
                <a:solidFill>
                  <a:schemeClr val="bg1"/>
                </a:solidFill>
              </a:rPr>
              <a:t>11</a:t>
            </a:r>
            <a:endParaRPr lang="he-IL" sz="1400" b="1">
              <a:solidFill>
                <a:schemeClr val="bg1"/>
              </a:solidFill>
            </a:endParaRPr>
          </a:p>
        </p:txBody>
      </p:sp>
      <p:cxnSp>
        <p:nvCxnSpPr>
          <p:cNvPr id="59" name="מחבר חץ ישר 58">
            <a:extLst>
              <a:ext uri="{FF2B5EF4-FFF2-40B4-BE49-F238E27FC236}">
                <a16:creationId xmlns:a16="http://schemas.microsoft.com/office/drawing/2014/main" xmlns="" id="{5F27F5FD-26FC-4BD7-9562-FE3BB4D80C0D}"/>
              </a:ext>
            </a:extLst>
          </p:cNvPr>
          <p:cNvCxnSpPr>
            <a:cxnSpLocks/>
            <a:stCxn id="34" idx="4"/>
          </p:cNvCxnSpPr>
          <p:nvPr/>
        </p:nvCxnSpPr>
        <p:spPr>
          <a:xfrm flipH="1">
            <a:off x="2660017" y="2007050"/>
            <a:ext cx="3497" cy="595267"/>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מחבר חץ ישר 59">
            <a:extLst>
              <a:ext uri="{FF2B5EF4-FFF2-40B4-BE49-F238E27FC236}">
                <a16:creationId xmlns:a16="http://schemas.microsoft.com/office/drawing/2014/main" xmlns="" id="{B3B2124F-653A-42FE-A150-34B7FE183629}"/>
              </a:ext>
            </a:extLst>
          </p:cNvPr>
          <p:cNvCxnSpPr>
            <a:cxnSpLocks/>
            <a:stCxn id="35" idx="4"/>
          </p:cNvCxnSpPr>
          <p:nvPr/>
        </p:nvCxnSpPr>
        <p:spPr>
          <a:xfrm flipH="1">
            <a:off x="2265275" y="2007050"/>
            <a:ext cx="1" cy="595267"/>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מחבר חץ ישר 65">
            <a:extLst>
              <a:ext uri="{FF2B5EF4-FFF2-40B4-BE49-F238E27FC236}">
                <a16:creationId xmlns:a16="http://schemas.microsoft.com/office/drawing/2014/main" xmlns="" id="{FC82EA36-805A-4F43-8BD1-8AC0991E16D3}"/>
              </a:ext>
            </a:extLst>
          </p:cNvPr>
          <p:cNvCxnSpPr>
            <a:cxnSpLocks/>
            <a:stCxn id="36" idx="4"/>
          </p:cNvCxnSpPr>
          <p:nvPr/>
        </p:nvCxnSpPr>
        <p:spPr>
          <a:xfrm flipH="1">
            <a:off x="1897985" y="2007050"/>
            <a:ext cx="3176" cy="582553"/>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מחבר חץ ישר 69">
            <a:extLst>
              <a:ext uri="{FF2B5EF4-FFF2-40B4-BE49-F238E27FC236}">
                <a16:creationId xmlns:a16="http://schemas.microsoft.com/office/drawing/2014/main" xmlns="" id="{DF7240C4-4E63-4402-8286-8F503D907EBF}"/>
              </a:ext>
            </a:extLst>
          </p:cNvPr>
          <p:cNvCxnSpPr>
            <a:cxnSpLocks/>
            <a:stCxn id="30" idx="6"/>
          </p:cNvCxnSpPr>
          <p:nvPr/>
        </p:nvCxnSpPr>
        <p:spPr>
          <a:xfrm>
            <a:off x="932162" y="5017771"/>
            <a:ext cx="1901175" cy="33857"/>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מחבר חץ ישר 72">
            <a:extLst>
              <a:ext uri="{FF2B5EF4-FFF2-40B4-BE49-F238E27FC236}">
                <a16:creationId xmlns:a16="http://schemas.microsoft.com/office/drawing/2014/main" xmlns="" id="{E04705B5-4BF4-4381-8F67-76AFCC73AF75}"/>
              </a:ext>
            </a:extLst>
          </p:cNvPr>
          <p:cNvCxnSpPr>
            <a:cxnSpLocks/>
            <a:stCxn id="44" idx="6"/>
          </p:cNvCxnSpPr>
          <p:nvPr/>
        </p:nvCxnSpPr>
        <p:spPr>
          <a:xfrm flipV="1">
            <a:off x="932162" y="5220366"/>
            <a:ext cx="850888" cy="5555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37" name="תמונה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0668"/>
            <a:ext cx="2337955" cy="754026"/>
          </a:xfrm>
          <a:prstGeom prst="rect">
            <a:avLst/>
          </a:prstGeom>
        </p:spPr>
      </p:pic>
    </p:spTree>
    <p:extLst>
      <p:ext uri="{BB962C8B-B14F-4D97-AF65-F5344CB8AC3E}">
        <p14:creationId xmlns:p14="http://schemas.microsoft.com/office/powerpoint/2010/main" val="3863179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xmlns="" id="{75CCECF3-92A9-48F7-BD4B-C07C3DA28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59836"/>
            <a:ext cx="12191999" cy="798163"/>
          </a:xfrm>
          <a:prstGeom prst="rect">
            <a:avLst/>
          </a:prstGeom>
        </p:spPr>
      </p:pic>
      <p:pic>
        <p:nvPicPr>
          <p:cNvPr id="5" name="תמונה 4">
            <a:extLst>
              <a:ext uri="{FF2B5EF4-FFF2-40B4-BE49-F238E27FC236}">
                <a16:creationId xmlns:a16="http://schemas.microsoft.com/office/drawing/2014/main" xmlns="" id="{EDC9B0B5-B9E2-4555-B734-E1A42C024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1"/>
            <a:ext cx="12192000" cy="798163"/>
          </a:xfrm>
          <a:prstGeom prst="rect">
            <a:avLst/>
          </a:prstGeom>
        </p:spPr>
      </p:pic>
      <p:sp>
        <p:nvSpPr>
          <p:cNvPr id="64" name="תיבת טקסט 63">
            <a:extLst>
              <a:ext uri="{FF2B5EF4-FFF2-40B4-BE49-F238E27FC236}">
                <a16:creationId xmlns:a16="http://schemas.microsoft.com/office/drawing/2014/main" xmlns="" id="{62A3FA7A-E496-434B-98A7-2A7158CF7377}"/>
              </a:ext>
            </a:extLst>
          </p:cNvPr>
          <p:cNvSpPr txBox="1"/>
          <p:nvPr/>
        </p:nvSpPr>
        <p:spPr>
          <a:xfrm>
            <a:off x="2" y="729327"/>
            <a:ext cx="12191998" cy="523220"/>
          </a:xfrm>
          <a:prstGeom prst="rect">
            <a:avLst/>
          </a:prstGeom>
          <a:noFill/>
        </p:spPr>
        <p:txBody>
          <a:bodyPr wrap="square" rtlCol="1">
            <a:spAutoFit/>
          </a:bodyPr>
          <a:lstStyle/>
          <a:p>
            <a:pPr algn="ctr"/>
            <a:r>
              <a:rPr lang="he-IL" sz="2800" b="1">
                <a:solidFill>
                  <a:srgbClr val="17649B"/>
                </a:solidFill>
                <a:effectLst>
                  <a:outerShdw blurRad="38100" dist="38100" dir="2700000" algn="tl">
                    <a:srgbClr val="000000">
                      <a:alpha val="43137"/>
                    </a:srgbClr>
                  </a:outerShdw>
                </a:effectLst>
                <a:latin typeface="Heebo" panose="00000500000000000000" pitchFamily="2" charset="-79"/>
                <a:cs typeface="Heebo" panose="00000500000000000000" pitchFamily="2" charset="-79"/>
              </a:rPr>
              <a:t>מסכי המערכת – דובר אחרון – </a:t>
            </a:r>
            <a:r>
              <a:rPr lang="en-US" sz="2800" b="1">
                <a:solidFill>
                  <a:srgbClr val="17649B"/>
                </a:solidFill>
                <a:effectLst>
                  <a:outerShdw blurRad="38100" dist="38100" dir="2700000" algn="tl">
                    <a:srgbClr val="000000">
                      <a:alpha val="43137"/>
                    </a:srgbClr>
                  </a:outerShdw>
                </a:effectLst>
                <a:latin typeface="Heebo" panose="00000500000000000000" pitchFamily="2" charset="-79"/>
                <a:cs typeface="Heebo" panose="00000500000000000000" pitchFamily="2" charset="-79"/>
              </a:rPr>
              <a:t>Last Caller</a:t>
            </a:r>
            <a:endParaRPr lang="he-IL" sz="2800" b="1">
              <a:solidFill>
                <a:srgbClr val="17649B"/>
              </a:solidFill>
              <a:effectLst>
                <a:outerShdw blurRad="38100" dist="38100" dir="2700000" algn="tl">
                  <a:srgbClr val="000000">
                    <a:alpha val="43137"/>
                  </a:srgbClr>
                </a:outerShdw>
              </a:effectLst>
              <a:cs typeface="Heebo" panose="00000500000000000000" pitchFamily="2" charset="-79"/>
            </a:endParaRPr>
          </a:p>
        </p:txBody>
      </p:sp>
      <p:sp>
        <p:nvSpPr>
          <p:cNvPr id="65" name="אליפסה 64">
            <a:extLst>
              <a:ext uri="{FF2B5EF4-FFF2-40B4-BE49-F238E27FC236}">
                <a16:creationId xmlns:a16="http://schemas.microsoft.com/office/drawing/2014/main" xmlns="" id="{37577E42-A0C2-4085-A743-59B4CA78485B}"/>
              </a:ext>
            </a:extLst>
          </p:cNvPr>
          <p:cNvSpPr/>
          <p:nvPr/>
        </p:nvSpPr>
        <p:spPr>
          <a:xfrm>
            <a:off x="2524814" y="1184312"/>
            <a:ext cx="7142366" cy="68235"/>
          </a:xfrm>
          <a:prstGeom prst="ellipse">
            <a:avLst/>
          </a:prstGeom>
          <a:solidFill>
            <a:srgbClr val="176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TextBox 11">
            <a:extLst>
              <a:ext uri="{FF2B5EF4-FFF2-40B4-BE49-F238E27FC236}">
                <a16:creationId xmlns:a16="http://schemas.microsoft.com/office/drawing/2014/main" xmlns="" id="{1F334D2A-C299-4B7C-9C99-99940F2D3ED8}"/>
              </a:ext>
            </a:extLst>
          </p:cNvPr>
          <p:cNvSpPr txBox="1"/>
          <p:nvPr/>
        </p:nvSpPr>
        <p:spPr>
          <a:xfrm>
            <a:off x="7366909" y="1354748"/>
            <a:ext cx="4697712" cy="5401479"/>
          </a:xfrm>
          <a:prstGeom prst="rect">
            <a:avLst/>
          </a:prstGeom>
          <a:noFill/>
        </p:spPr>
        <p:txBody>
          <a:bodyPr wrap="square" rtlCol="1">
            <a:spAutoFit/>
          </a:bodyPr>
          <a:lstStyle/>
          <a:p>
            <a:pPr marL="285750" indent="-285750">
              <a:lnSpc>
                <a:spcPct val="150000"/>
              </a:lnSpc>
              <a:buFont typeface="Wingdings" panose="05000000000000000000" pitchFamily="2" charset="2"/>
              <a:buChar char="v"/>
            </a:pPr>
            <a:r>
              <a:rPr lang="he-IL" sz="1600">
                <a:solidFill>
                  <a:srgbClr val="1E6EA3"/>
                </a:solidFill>
                <a:latin typeface="Heebo" panose="00000500000000000000" pitchFamily="2" charset="-79"/>
                <a:cs typeface="Heebo" panose="00000500000000000000" pitchFamily="2" charset="-79"/>
              </a:rPr>
              <a:t>דובר אחרון ניתן לזהות בדרכים הבאות:</a:t>
            </a:r>
          </a:p>
          <a:p>
            <a:pPr marL="742950" lvl="1" indent="-285750">
              <a:lnSpc>
                <a:spcPct val="150000"/>
              </a:lnSpc>
              <a:buFont typeface="Wingdings" panose="05000000000000000000" pitchFamily="2" charset="2"/>
              <a:buChar char="ü"/>
            </a:pPr>
            <a:r>
              <a:rPr lang="he-IL" sz="1600">
                <a:solidFill>
                  <a:srgbClr val="1E6EA3"/>
                </a:solidFill>
                <a:latin typeface="Heebo" panose="00000500000000000000" pitchFamily="2" charset="-79"/>
                <a:cs typeface="Heebo" panose="00000500000000000000" pitchFamily="2" charset="-79"/>
              </a:rPr>
              <a:t>שם הדובר האחרון בלשונית "משתתפי השיחה" או במסך הבית ברקע מודגש</a:t>
            </a:r>
          </a:p>
          <a:p>
            <a:pPr marL="742950" lvl="1" indent="-285750">
              <a:lnSpc>
                <a:spcPct val="150000"/>
              </a:lnSpc>
              <a:buFont typeface="Wingdings" panose="05000000000000000000" pitchFamily="2" charset="2"/>
              <a:buChar char="ü"/>
            </a:pPr>
            <a:r>
              <a:rPr lang="he-IL" sz="1600">
                <a:solidFill>
                  <a:srgbClr val="1E6EA3"/>
                </a:solidFill>
                <a:latin typeface="Heebo" panose="00000500000000000000" pitchFamily="2" charset="-79"/>
                <a:cs typeface="Heebo" panose="00000500000000000000" pitchFamily="2" charset="-79"/>
              </a:rPr>
              <a:t>שמו יופיע ליד לחצן פתיחת התפריט</a:t>
            </a:r>
          </a:p>
          <a:p>
            <a:pPr marL="742950" lvl="1" indent="-285750">
              <a:lnSpc>
                <a:spcPct val="150000"/>
              </a:lnSpc>
              <a:buFont typeface="Wingdings" panose="05000000000000000000" pitchFamily="2" charset="2"/>
              <a:buChar char="ü"/>
            </a:pPr>
            <a:r>
              <a:rPr lang="he-IL" sz="1600">
                <a:solidFill>
                  <a:srgbClr val="1E6EA3"/>
                </a:solidFill>
                <a:latin typeface="Heebo" panose="00000500000000000000" pitchFamily="2" charset="-79"/>
                <a:cs typeface="Heebo" panose="00000500000000000000" pitchFamily="2" charset="-79"/>
              </a:rPr>
              <a:t>כאשר המשתמש משדר, יעלה חלון עם שמו במסך עד לסיום התשדורת (ניתן להגדיר ששם הדובר יישאר קבוע במסך).</a:t>
            </a:r>
          </a:p>
          <a:p>
            <a:pPr marL="285750" indent="-285750">
              <a:lnSpc>
                <a:spcPct val="150000"/>
              </a:lnSpc>
              <a:buFont typeface="Wingdings" panose="05000000000000000000" pitchFamily="2" charset="2"/>
              <a:buChar char="v"/>
            </a:pPr>
            <a:r>
              <a:rPr lang="he-IL" sz="1600">
                <a:solidFill>
                  <a:srgbClr val="1E6EA3"/>
                </a:solidFill>
                <a:latin typeface="Heebo" panose="00000500000000000000" pitchFamily="2" charset="-79"/>
                <a:cs typeface="Heebo" panose="00000500000000000000" pitchFamily="2" charset="-79"/>
              </a:rPr>
              <a:t>מכשיר במצב השתקה – הרקע של הדובר ייראה אדום במקום שחור כחיווי על כך שהמכשיר בהשתקה.</a:t>
            </a:r>
            <a:endParaRPr lang="en-US" sz="1600">
              <a:solidFill>
                <a:srgbClr val="1E6EA3"/>
              </a:solidFill>
              <a:latin typeface="Heebo" panose="00000500000000000000" pitchFamily="2" charset="-79"/>
              <a:cs typeface="Heebo" panose="00000500000000000000" pitchFamily="2" charset="-79"/>
            </a:endParaRPr>
          </a:p>
        </p:txBody>
      </p:sp>
      <p:pic>
        <p:nvPicPr>
          <p:cNvPr id="3" name="תמונה 2">
            <a:extLst>
              <a:ext uri="{FF2B5EF4-FFF2-40B4-BE49-F238E27FC236}">
                <a16:creationId xmlns:a16="http://schemas.microsoft.com/office/drawing/2014/main" xmlns="" id="{FD730D71-2C89-4F3D-8328-C2D5E35188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490" y="1834611"/>
            <a:ext cx="2291988" cy="3786506"/>
          </a:xfrm>
          <a:prstGeom prst="rect">
            <a:avLst/>
          </a:prstGeom>
        </p:spPr>
      </p:pic>
      <p:pic>
        <p:nvPicPr>
          <p:cNvPr id="8" name="תמונה 7">
            <a:extLst>
              <a:ext uri="{FF2B5EF4-FFF2-40B4-BE49-F238E27FC236}">
                <a16:creationId xmlns:a16="http://schemas.microsoft.com/office/drawing/2014/main" xmlns="" id="{DC64CFA7-61FA-4664-9547-4774DAB2E4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4920" y="1834611"/>
            <a:ext cx="2291989" cy="3786506"/>
          </a:xfrm>
          <a:prstGeom prst="rect">
            <a:avLst/>
          </a:prstGeom>
        </p:spPr>
      </p:pic>
      <p:pic>
        <p:nvPicPr>
          <p:cNvPr id="13" name="תמונה 12">
            <a:extLst>
              <a:ext uri="{FF2B5EF4-FFF2-40B4-BE49-F238E27FC236}">
                <a16:creationId xmlns:a16="http://schemas.microsoft.com/office/drawing/2014/main" xmlns="" id="{72C5AB80-286F-46E8-B1DC-4B02DA5366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060" y="1834611"/>
            <a:ext cx="2291988" cy="3786506"/>
          </a:xfrm>
          <a:prstGeom prst="rect">
            <a:avLst/>
          </a:prstGeom>
        </p:spPr>
      </p:pic>
      <p:sp>
        <p:nvSpPr>
          <p:cNvPr id="18" name="Oval 6">
            <a:extLst>
              <a:ext uri="{FF2B5EF4-FFF2-40B4-BE49-F238E27FC236}">
                <a16:creationId xmlns:a16="http://schemas.microsoft.com/office/drawing/2014/main" xmlns="" id="{1C2BB000-6009-47E6-AB1C-FE18800BEA45}"/>
              </a:ext>
            </a:extLst>
          </p:cNvPr>
          <p:cNvSpPr/>
          <p:nvPr/>
        </p:nvSpPr>
        <p:spPr>
          <a:xfrm>
            <a:off x="6173650" y="4526280"/>
            <a:ext cx="1248230" cy="3395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12" name="תמונה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0668"/>
            <a:ext cx="2337955" cy="754026"/>
          </a:xfrm>
          <a:prstGeom prst="rect">
            <a:avLst/>
          </a:prstGeom>
        </p:spPr>
      </p:pic>
    </p:spTree>
    <p:extLst>
      <p:ext uri="{BB962C8B-B14F-4D97-AF65-F5344CB8AC3E}">
        <p14:creationId xmlns:p14="http://schemas.microsoft.com/office/powerpoint/2010/main" val="1601217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תמונה 24" descr="תמונה שמכילה טקסט, חוץ&#10;&#10;התיאור נוצר באופן אוטומטי">
            <a:extLst>
              <a:ext uri="{FF2B5EF4-FFF2-40B4-BE49-F238E27FC236}">
                <a16:creationId xmlns:a16="http://schemas.microsoft.com/office/drawing/2014/main" xmlns="" id="{67BED88A-89C6-49F6-A849-3B7EF430C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76" y="2486352"/>
            <a:ext cx="1697927" cy="2824013"/>
          </a:xfrm>
          <a:prstGeom prst="rect">
            <a:avLst/>
          </a:prstGeom>
        </p:spPr>
      </p:pic>
      <p:pic>
        <p:nvPicPr>
          <p:cNvPr id="8" name="תמונה 7" descr="תמונה שמכילה טקסט, חוץ, צילום מסך&#10;&#10;התיאור נוצר באופן אוטומטי">
            <a:extLst>
              <a:ext uri="{FF2B5EF4-FFF2-40B4-BE49-F238E27FC236}">
                <a16:creationId xmlns:a16="http://schemas.microsoft.com/office/drawing/2014/main" xmlns="" id="{FFF03462-7E6B-41F1-9F82-D80C959321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2379" y="2483006"/>
            <a:ext cx="1697788" cy="2823783"/>
          </a:xfrm>
          <a:prstGeom prst="rect">
            <a:avLst/>
          </a:prstGeom>
        </p:spPr>
      </p:pic>
      <p:pic>
        <p:nvPicPr>
          <p:cNvPr id="3" name="תמונה 2" descr="תמונה שמכילה טקסט, חוץ, צילום מסך&#10;&#10;התיאור נוצר באופן אוטומטי">
            <a:extLst>
              <a:ext uri="{FF2B5EF4-FFF2-40B4-BE49-F238E27FC236}">
                <a16:creationId xmlns:a16="http://schemas.microsoft.com/office/drawing/2014/main" xmlns="" id="{0B7D095C-A44C-40BC-A6AF-79E0EAC6CF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5373" y="2482776"/>
            <a:ext cx="1697927" cy="2824013"/>
          </a:xfrm>
          <a:prstGeom prst="rect">
            <a:avLst/>
          </a:prstGeom>
        </p:spPr>
      </p:pic>
      <p:pic>
        <p:nvPicPr>
          <p:cNvPr id="4" name="תמונה 3">
            <a:extLst>
              <a:ext uri="{FF2B5EF4-FFF2-40B4-BE49-F238E27FC236}">
                <a16:creationId xmlns:a16="http://schemas.microsoft.com/office/drawing/2014/main" xmlns="" id="{75CCECF3-92A9-48F7-BD4B-C07C3DA28B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6059836"/>
            <a:ext cx="12191999" cy="798163"/>
          </a:xfrm>
          <a:prstGeom prst="rect">
            <a:avLst/>
          </a:prstGeom>
        </p:spPr>
      </p:pic>
      <p:pic>
        <p:nvPicPr>
          <p:cNvPr id="5" name="תמונה 4">
            <a:extLst>
              <a:ext uri="{FF2B5EF4-FFF2-40B4-BE49-F238E27FC236}">
                <a16:creationId xmlns:a16="http://schemas.microsoft.com/office/drawing/2014/main" xmlns="" id="{EDC9B0B5-B9E2-4555-B734-E1A42C024C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0" y="-1"/>
            <a:ext cx="12192000" cy="798163"/>
          </a:xfrm>
          <a:prstGeom prst="rect">
            <a:avLst/>
          </a:prstGeom>
        </p:spPr>
      </p:pic>
      <p:sp>
        <p:nvSpPr>
          <p:cNvPr id="64" name="תיבת טקסט 63">
            <a:extLst>
              <a:ext uri="{FF2B5EF4-FFF2-40B4-BE49-F238E27FC236}">
                <a16:creationId xmlns:a16="http://schemas.microsoft.com/office/drawing/2014/main" xmlns="" id="{62A3FA7A-E496-434B-98A7-2A7158CF7377}"/>
              </a:ext>
            </a:extLst>
          </p:cNvPr>
          <p:cNvSpPr txBox="1"/>
          <p:nvPr/>
        </p:nvSpPr>
        <p:spPr>
          <a:xfrm>
            <a:off x="2" y="729327"/>
            <a:ext cx="12191998" cy="523220"/>
          </a:xfrm>
          <a:prstGeom prst="rect">
            <a:avLst/>
          </a:prstGeom>
          <a:noFill/>
        </p:spPr>
        <p:txBody>
          <a:bodyPr wrap="square" rtlCol="1">
            <a:spAutoFit/>
          </a:bodyPr>
          <a:lstStyle/>
          <a:p>
            <a:pPr algn="ctr"/>
            <a:r>
              <a:rPr lang="he-IL" sz="2800" b="1">
                <a:solidFill>
                  <a:srgbClr val="17649B"/>
                </a:solidFill>
                <a:effectLst>
                  <a:outerShdw blurRad="38100" dist="38100" dir="2700000" algn="tl">
                    <a:srgbClr val="000000">
                      <a:alpha val="43137"/>
                    </a:srgbClr>
                  </a:outerShdw>
                </a:effectLst>
                <a:latin typeface="Heebo" panose="00000500000000000000" pitchFamily="2" charset="-79"/>
                <a:cs typeface="Heebo" panose="00000500000000000000" pitchFamily="2" charset="-79"/>
              </a:rPr>
              <a:t>הקמת שיחה פרטית</a:t>
            </a:r>
            <a:endParaRPr lang="he-IL" sz="2800" b="1">
              <a:solidFill>
                <a:srgbClr val="17649B"/>
              </a:solidFill>
              <a:effectLst>
                <a:outerShdw blurRad="38100" dist="38100" dir="2700000" algn="tl">
                  <a:srgbClr val="000000">
                    <a:alpha val="43137"/>
                  </a:srgbClr>
                </a:outerShdw>
              </a:effectLst>
              <a:cs typeface="Heebo" panose="00000500000000000000" pitchFamily="2" charset="-79"/>
            </a:endParaRPr>
          </a:p>
        </p:txBody>
      </p:sp>
      <p:sp>
        <p:nvSpPr>
          <p:cNvPr id="65" name="אליפסה 64">
            <a:extLst>
              <a:ext uri="{FF2B5EF4-FFF2-40B4-BE49-F238E27FC236}">
                <a16:creationId xmlns:a16="http://schemas.microsoft.com/office/drawing/2014/main" xmlns="" id="{37577E42-A0C2-4085-A743-59B4CA78485B}"/>
              </a:ext>
            </a:extLst>
          </p:cNvPr>
          <p:cNvSpPr/>
          <p:nvPr/>
        </p:nvSpPr>
        <p:spPr>
          <a:xfrm>
            <a:off x="4461716" y="1205053"/>
            <a:ext cx="3268563" cy="45719"/>
          </a:xfrm>
          <a:prstGeom prst="ellipse">
            <a:avLst/>
          </a:prstGeom>
          <a:solidFill>
            <a:srgbClr val="176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11">
            <a:extLst>
              <a:ext uri="{FF2B5EF4-FFF2-40B4-BE49-F238E27FC236}">
                <a16:creationId xmlns:a16="http://schemas.microsoft.com/office/drawing/2014/main" xmlns="" id="{9F212104-D739-4471-815B-4A87EF8AD2BB}"/>
              </a:ext>
            </a:extLst>
          </p:cNvPr>
          <p:cNvSpPr txBox="1"/>
          <p:nvPr/>
        </p:nvSpPr>
        <p:spPr>
          <a:xfrm>
            <a:off x="5431809" y="1341098"/>
            <a:ext cx="6423693" cy="5262979"/>
          </a:xfrm>
          <a:prstGeom prst="rect">
            <a:avLst/>
          </a:prstGeom>
          <a:noFill/>
        </p:spPr>
        <p:txBody>
          <a:bodyPr wrap="square" rtlCol="1">
            <a:spAutoFit/>
          </a:bodyPr>
          <a:lstStyle/>
          <a:p>
            <a:pPr marL="285750" indent="-285750" algn="r" rtl="1">
              <a:lnSpc>
                <a:spcPct val="150000"/>
              </a:lnSpc>
              <a:buFont typeface="Wingdings" panose="05000000000000000000" pitchFamily="2" charset="2"/>
              <a:buChar char="v"/>
            </a:pPr>
            <a:r>
              <a:rPr lang="he-IL" sz="1600">
                <a:solidFill>
                  <a:srgbClr val="297EB0"/>
                </a:solidFill>
                <a:latin typeface="Heebo" panose="00000500000000000000" pitchFamily="2" charset="-79"/>
                <a:cs typeface="Heebo" panose="00000500000000000000" pitchFamily="2" charset="-79"/>
              </a:rPr>
              <a:t>כדי להקים שיחה פרטית, לחצו על שם המשתמש עמו תרצו לקיים שיחה (איור א' נקודה </a:t>
            </a:r>
            <a:r>
              <a:rPr lang="en-US" sz="1600">
                <a:solidFill>
                  <a:srgbClr val="297EB0"/>
                </a:solidFill>
                <a:latin typeface="Heebo" panose="00000500000000000000" pitchFamily="2" charset="-79"/>
                <a:cs typeface="Heebo" panose="00000500000000000000" pitchFamily="2" charset="-79"/>
              </a:rPr>
              <a:t>A</a:t>
            </a:r>
            <a:r>
              <a:rPr lang="he-IL" sz="1600">
                <a:solidFill>
                  <a:srgbClr val="297EB0"/>
                </a:solidFill>
                <a:latin typeface="Heebo" panose="00000500000000000000" pitchFamily="2" charset="-79"/>
                <a:cs typeface="Heebo" panose="00000500000000000000" pitchFamily="2" charset="-79"/>
              </a:rPr>
              <a:t>) או חפשו את המשתמש מתוך רשימת המשתמשים (איור א' נקודה </a:t>
            </a:r>
            <a:r>
              <a:rPr lang="en-US" sz="1600">
                <a:solidFill>
                  <a:srgbClr val="297EB0"/>
                </a:solidFill>
                <a:latin typeface="Heebo" panose="00000500000000000000" pitchFamily="2" charset="-79"/>
                <a:cs typeface="Heebo" panose="00000500000000000000" pitchFamily="2" charset="-79"/>
              </a:rPr>
              <a:t>B</a:t>
            </a:r>
            <a:r>
              <a:rPr lang="he-IL" sz="1600">
                <a:solidFill>
                  <a:srgbClr val="297EB0"/>
                </a:solidFill>
                <a:latin typeface="Heebo" panose="00000500000000000000" pitchFamily="2" charset="-79"/>
                <a:cs typeface="Heebo" panose="00000500000000000000" pitchFamily="2" charset="-79"/>
              </a:rPr>
              <a:t>) ולחצו על שמו. לאחר מכן יפתח תפריט פעולות רצויות, בחרו בפעולה "קריאה ל {שם המשתמש שנבחר}" (איור ב' נקודה </a:t>
            </a:r>
            <a:r>
              <a:rPr lang="en-US" sz="1600">
                <a:solidFill>
                  <a:srgbClr val="297EB0"/>
                </a:solidFill>
                <a:latin typeface="Heebo" panose="00000500000000000000" pitchFamily="2" charset="-79"/>
                <a:cs typeface="Heebo" panose="00000500000000000000" pitchFamily="2" charset="-79"/>
              </a:rPr>
              <a:t>A</a:t>
            </a:r>
            <a:r>
              <a:rPr lang="he-IL" sz="1600">
                <a:solidFill>
                  <a:srgbClr val="297EB0"/>
                </a:solidFill>
                <a:latin typeface="Heebo" panose="00000500000000000000" pitchFamily="2" charset="-79"/>
                <a:cs typeface="Heebo" panose="00000500000000000000" pitchFamily="2" charset="-79"/>
              </a:rPr>
              <a:t>).</a:t>
            </a:r>
          </a:p>
          <a:p>
            <a:pPr marL="285750" indent="-285750" algn="r" rtl="1">
              <a:lnSpc>
                <a:spcPct val="150000"/>
              </a:lnSpc>
              <a:buFont typeface="Wingdings" panose="05000000000000000000" pitchFamily="2" charset="2"/>
              <a:buChar char="v"/>
            </a:pPr>
            <a:r>
              <a:rPr lang="he-IL" sz="1600">
                <a:solidFill>
                  <a:srgbClr val="297EB0"/>
                </a:solidFill>
                <a:latin typeface="Heebo" panose="00000500000000000000" pitchFamily="2" charset="-79"/>
                <a:cs typeface="Heebo" panose="00000500000000000000" pitchFamily="2" charset="-79"/>
              </a:rPr>
              <a:t>לאחר הלחיצה יוקפץ מסך ובו מקש "לחץ כדי לדבר", כאשר השיחה במצב "מחובר", לחצו לחיצה ארוכה על מקש "לחץ כדי לדבר" (</a:t>
            </a:r>
            <a:r>
              <a:rPr lang="en-US" sz="1600">
                <a:solidFill>
                  <a:srgbClr val="297EB0"/>
                </a:solidFill>
                <a:latin typeface="Heebo" panose="00000500000000000000" pitchFamily="2" charset="-79"/>
                <a:cs typeface="Heebo" panose="00000500000000000000" pitchFamily="2" charset="-79"/>
              </a:rPr>
              <a:t>PTT</a:t>
            </a:r>
            <a:r>
              <a:rPr lang="he-IL" sz="1600">
                <a:solidFill>
                  <a:srgbClr val="297EB0"/>
                </a:solidFill>
                <a:latin typeface="Heebo" panose="00000500000000000000" pitchFamily="2" charset="-79"/>
                <a:cs typeface="Heebo" panose="00000500000000000000" pitchFamily="2" charset="-79"/>
              </a:rPr>
              <a:t>) (איור ג' נקודה </a:t>
            </a:r>
            <a:r>
              <a:rPr lang="en-US" sz="1600">
                <a:solidFill>
                  <a:srgbClr val="297EB0"/>
                </a:solidFill>
                <a:latin typeface="Heebo" panose="00000500000000000000" pitchFamily="2" charset="-79"/>
                <a:cs typeface="Heebo" panose="00000500000000000000" pitchFamily="2" charset="-79"/>
              </a:rPr>
              <a:t>A</a:t>
            </a:r>
            <a:r>
              <a:rPr lang="he-IL" sz="1600">
                <a:solidFill>
                  <a:srgbClr val="297EB0"/>
                </a:solidFill>
                <a:latin typeface="Heebo" panose="00000500000000000000" pitchFamily="2" charset="-79"/>
                <a:cs typeface="Heebo" panose="00000500000000000000" pitchFamily="2" charset="-79"/>
              </a:rPr>
              <a:t>).</a:t>
            </a:r>
          </a:p>
          <a:p>
            <a:pPr marL="285750" indent="-285750">
              <a:lnSpc>
                <a:spcPct val="150000"/>
              </a:lnSpc>
              <a:buFont typeface="Wingdings" panose="05000000000000000000" pitchFamily="2" charset="2"/>
              <a:buChar char="v"/>
            </a:pPr>
            <a:r>
              <a:rPr lang="he-IL" sz="1600">
                <a:solidFill>
                  <a:srgbClr val="1E6EA3"/>
                </a:solidFill>
                <a:latin typeface="Heebo" panose="00000500000000000000" pitchFamily="2" charset="-79"/>
                <a:cs typeface="Heebo" panose="00000500000000000000" pitchFamily="2" charset="-79"/>
              </a:rPr>
              <a:t>סטטוס המשתמש שנכנס לשיחה אישית יתחלף אוטומטית למצב – "עסוק".</a:t>
            </a:r>
          </a:p>
          <a:p>
            <a:pPr marL="285750" indent="-285750" algn="r" rtl="1">
              <a:lnSpc>
                <a:spcPct val="150000"/>
              </a:lnSpc>
              <a:buFont typeface="Wingdings" panose="05000000000000000000" pitchFamily="2" charset="2"/>
              <a:buChar char="v"/>
            </a:pPr>
            <a:r>
              <a:rPr lang="he-IL" sz="1600">
                <a:solidFill>
                  <a:srgbClr val="297EB0"/>
                </a:solidFill>
                <a:latin typeface="Heebo" panose="00000500000000000000" pitchFamily="2" charset="-79"/>
                <a:cs typeface="Heebo" panose="00000500000000000000" pitchFamily="2" charset="-79"/>
              </a:rPr>
              <a:t>לסיום השיחה יש ללחוץ על "סיום" (איור ג' נקודה </a:t>
            </a:r>
            <a:r>
              <a:rPr lang="en-US" sz="1600">
                <a:solidFill>
                  <a:srgbClr val="297EB0"/>
                </a:solidFill>
                <a:latin typeface="Heebo" panose="00000500000000000000" pitchFamily="2" charset="-79"/>
                <a:cs typeface="Heebo" panose="00000500000000000000" pitchFamily="2" charset="-79"/>
              </a:rPr>
              <a:t>B</a:t>
            </a:r>
            <a:r>
              <a:rPr lang="he-IL" sz="1600">
                <a:solidFill>
                  <a:srgbClr val="297EB0"/>
                </a:solidFill>
                <a:latin typeface="Heebo" panose="00000500000000000000" pitchFamily="2" charset="-79"/>
                <a:cs typeface="Heebo" panose="00000500000000000000" pitchFamily="2" charset="-79"/>
              </a:rPr>
              <a:t>), </a:t>
            </a:r>
            <a:r>
              <a:rPr lang="he-IL" sz="1600">
                <a:solidFill>
                  <a:srgbClr val="1E6EA3"/>
                </a:solidFill>
                <a:latin typeface="Heebo" panose="00000500000000000000" pitchFamily="2" charset="-79"/>
                <a:cs typeface="Heebo" panose="00000500000000000000" pitchFamily="2" charset="-79"/>
              </a:rPr>
              <a:t>המשתמשים יחזרו לקבוצת ברירת המחדל שלו ויהיה זמין שוב לשיחות קבוצתיות.</a:t>
            </a:r>
          </a:p>
        </p:txBody>
      </p:sp>
      <p:sp>
        <p:nvSpPr>
          <p:cNvPr id="10" name="TextBox 24">
            <a:extLst>
              <a:ext uri="{FF2B5EF4-FFF2-40B4-BE49-F238E27FC236}">
                <a16:creationId xmlns:a16="http://schemas.microsoft.com/office/drawing/2014/main" xmlns="" id="{E957A534-27E7-40BB-A31B-E166F22A384C}"/>
              </a:ext>
            </a:extLst>
          </p:cNvPr>
          <p:cNvSpPr txBox="1"/>
          <p:nvPr/>
        </p:nvSpPr>
        <p:spPr>
          <a:xfrm>
            <a:off x="2059564" y="2057730"/>
            <a:ext cx="1581665" cy="369332"/>
          </a:xfrm>
          <a:prstGeom prst="rect">
            <a:avLst/>
          </a:prstGeom>
          <a:noFill/>
        </p:spPr>
        <p:txBody>
          <a:bodyPr wrap="square" rtlCol="1">
            <a:spAutoFit/>
          </a:bodyPr>
          <a:lstStyle/>
          <a:p>
            <a:pPr algn="ctr" rtl="1"/>
            <a:r>
              <a:rPr lang="he-IL" b="1">
                <a:solidFill>
                  <a:srgbClr val="297EB0"/>
                </a:solidFill>
                <a:latin typeface="Heebo" panose="00000500000000000000" pitchFamily="2" charset="-79"/>
                <a:cs typeface="Heebo" panose="00000500000000000000" pitchFamily="2" charset="-79"/>
              </a:rPr>
              <a:t>איור ב'</a:t>
            </a:r>
          </a:p>
        </p:txBody>
      </p:sp>
      <p:sp>
        <p:nvSpPr>
          <p:cNvPr id="11" name="TextBox 25">
            <a:extLst>
              <a:ext uri="{FF2B5EF4-FFF2-40B4-BE49-F238E27FC236}">
                <a16:creationId xmlns:a16="http://schemas.microsoft.com/office/drawing/2014/main" xmlns="" id="{C2E3B125-5B90-47CB-8780-DFD540BD9AAA}"/>
              </a:ext>
            </a:extLst>
          </p:cNvPr>
          <p:cNvSpPr txBox="1"/>
          <p:nvPr/>
        </p:nvSpPr>
        <p:spPr>
          <a:xfrm>
            <a:off x="3849263" y="2058990"/>
            <a:ext cx="1570915" cy="369332"/>
          </a:xfrm>
          <a:prstGeom prst="rect">
            <a:avLst/>
          </a:prstGeom>
          <a:noFill/>
        </p:spPr>
        <p:txBody>
          <a:bodyPr wrap="square" rtlCol="1">
            <a:spAutoFit/>
          </a:bodyPr>
          <a:lstStyle/>
          <a:p>
            <a:pPr algn="ctr" rtl="1"/>
            <a:r>
              <a:rPr lang="he-IL" b="1">
                <a:solidFill>
                  <a:srgbClr val="297EB0"/>
                </a:solidFill>
                <a:latin typeface="Heebo" panose="00000500000000000000" pitchFamily="2" charset="-79"/>
                <a:cs typeface="Heebo" panose="00000500000000000000" pitchFamily="2" charset="-79"/>
              </a:rPr>
              <a:t>איור א'</a:t>
            </a:r>
          </a:p>
        </p:txBody>
      </p:sp>
      <p:sp>
        <p:nvSpPr>
          <p:cNvPr id="12" name="TextBox 30">
            <a:extLst>
              <a:ext uri="{FF2B5EF4-FFF2-40B4-BE49-F238E27FC236}">
                <a16:creationId xmlns:a16="http://schemas.microsoft.com/office/drawing/2014/main" xmlns="" id="{9EA0DF6E-DFFF-41CD-8F61-1FBB18836D5F}"/>
              </a:ext>
            </a:extLst>
          </p:cNvPr>
          <p:cNvSpPr txBox="1"/>
          <p:nvPr/>
        </p:nvSpPr>
        <p:spPr>
          <a:xfrm>
            <a:off x="154908" y="2057730"/>
            <a:ext cx="1581664" cy="369332"/>
          </a:xfrm>
          <a:prstGeom prst="rect">
            <a:avLst/>
          </a:prstGeom>
          <a:noFill/>
        </p:spPr>
        <p:txBody>
          <a:bodyPr wrap="square" rtlCol="1">
            <a:spAutoFit/>
          </a:bodyPr>
          <a:lstStyle/>
          <a:p>
            <a:pPr algn="ctr" rtl="1"/>
            <a:r>
              <a:rPr lang="he-IL" b="1">
                <a:solidFill>
                  <a:srgbClr val="297EB0"/>
                </a:solidFill>
                <a:latin typeface="Heebo" panose="00000500000000000000" pitchFamily="2" charset="-79"/>
                <a:cs typeface="Heebo" panose="00000500000000000000" pitchFamily="2" charset="-79"/>
              </a:rPr>
              <a:t>איור ג'</a:t>
            </a:r>
          </a:p>
        </p:txBody>
      </p:sp>
      <p:sp>
        <p:nvSpPr>
          <p:cNvPr id="16" name="אליפסה 15">
            <a:extLst>
              <a:ext uri="{FF2B5EF4-FFF2-40B4-BE49-F238E27FC236}">
                <a16:creationId xmlns:a16="http://schemas.microsoft.com/office/drawing/2014/main" xmlns="" id="{02C46A93-2DD9-4306-8202-D6D766951569}"/>
              </a:ext>
            </a:extLst>
          </p:cNvPr>
          <p:cNvSpPr/>
          <p:nvPr/>
        </p:nvSpPr>
        <p:spPr>
          <a:xfrm>
            <a:off x="4975535" y="3195446"/>
            <a:ext cx="184472" cy="19402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a:t>A</a:t>
            </a:r>
            <a:endParaRPr lang="he-IL" sz="1400" b="1"/>
          </a:p>
        </p:txBody>
      </p:sp>
      <p:sp>
        <p:nvSpPr>
          <p:cNvPr id="17" name="אליפסה 16">
            <a:extLst>
              <a:ext uri="{FF2B5EF4-FFF2-40B4-BE49-F238E27FC236}">
                <a16:creationId xmlns:a16="http://schemas.microsoft.com/office/drawing/2014/main" xmlns="" id="{83103CFB-2317-4F9F-9909-E98FCC0C5A92}"/>
              </a:ext>
            </a:extLst>
          </p:cNvPr>
          <p:cNvSpPr/>
          <p:nvPr/>
        </p:nvSpPr>
        <p:spPr>
          <a:xfrm>
            <a:off x="4638260" y="2935450"/>
            <a:ext cx="184472" cy="19402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a:t>B</a:t>
            </a:r>
            <a:endParaRPr lang="he-IL" sz="1400" b="1"/>
          </a:p>
        </p:txBody>
      </p:sp>
      <p:sp>
        <p:nvSpPr>
          <p:cNvPr id="18" name="אליפסה 17">
            <a:extLst>
              <a:ext uri="{FF2B5EF4-FFF2-40B4-BE49-F238E27FC236}">
                <a16:creationId xmlns:a16="http://schemas.microsoft.com/office/drawing/2014/main" xmlns="" id="{7245486A-E391-4FC3-8F76-BE2A6CA8CDFA}"/>
              </a:ext>
            </a:extLst>
          </p:cNvPr>
          <p:cNvSpPr/>
          <p:nvPr/>
        </p:nvSpPr>
        <p:spPr>
          <a:xfrm>
            <a:off x="3442807" y="3435799"/>
            <a:ext cx="236221" cy="237740"/>
          </a:xfrm>
          <a:prstGeom prst="ellipse">
            <a:avLst/>
          </a:prstGeom>
          <a:solidFill>
            <a:srgbClr val="297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a:t>A</a:t>
            </a:r>
            <a:endParaRPr lang="he-IL" sz="1400" b="1"/>
          </a:p>
        </p:txBody>
      </p:sp>
      <p:sp>
        <p:nvSpPr>
          <p:cNvPr id="19" name="אליפסה 18">
            <a:extLst>
              <a:ext uri="{FF2B5EF4-FFF2-40B4-BE49-F238E27FC236}">
                <a16:creationId xmlns:a16="http://schemas.microsoft.com/office/drawing/2014/main" xmlns="" id="{3D2C23A7-F4D3-491A-B49F-852B51C69E7D}"/>
              </a:ext>
            </a:extLst>
          </p:cNvPr>
          <p:cNvSpPr/>
          <p:nvPr/>
        </p:nvSpPr>
        <p:spPr>
          <a:xfrm>
            <a:off x="572974" y="4385532"/>
            <a:ext cx="236221" cy="237740"/>
          </a:xfrm>
          <a:prstGeom prst="ellipse">
            <a:avLst/>
          </a:prstGeom>
          <a:solidFill>
            <a:srgbClr val="297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a:t>B</a:t>
            </a:r>
            <a:endParaRPr lang="he-IL" sz="1400" b="1"/>
          </a:p>
        </p:txBody>
      </p:sp>
      <p:sp>
        <p:nvSpPr>
          <p:cNvPr id="20" name="אליפסה 19">
            <a:extLst>
              <a:ext uri="{FF2B5EF4-FFF2-40B4-BE49-F238E27FC236}">
                <a16:creationId xmlns:a16="http://schemas.microsoft.com/office/drawing/2014/main" xmlns="" id="{3A13EA7C-881A-4765-8357-5FC16FF5FCC3}"/>
              </a:ext>
            </a:extLst>
          </p:cNvPr>
          <p:cNvSpPr/>
          <p:nvPr/>
        </p:nvSpPr>
        <p:spPr>
          <a:xfrm>
            <a:off x="577952" y="4829417"/>
            <a:ext cx="236221" cy="237740"/>
          </a:xfrm>
          <a:prstGeom prst="ellipse">
            <a:avLst/>
          </a:prstGeom>
          <a:solidFill>
            <a:srgbClr val="297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a:t>A</a:t>
            </a:r>
            <a:endParaRPr lang="he-IL" sz="1400" b="1"/>
          </a:p>
        </p:txBody>
      </p:sp>
      <p:pic>
        <p:nvPicPr>
          <p:cNvPr id="21" name="תמונה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0668"/>
            <a:ext cx="2337955" cy="754026"/>
          </a:xfrm>
          <a:prstGeom prst="rect">
            <a:avLst/>
          </a:prstGeom>
        </p:spPr>
      </p:pic>
    </p:spTree>
    <p:extLst>
      <p:ext uri="{BB962C8B-B14F-4D97-AF65-F5344CB8AC3E}">
        <p14:creationId xmlns:p14="http://schemas.microsoft.com/office/powerpoint/2010/main" val="2071200348"/>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54f6e76-758d-45ad-a5ea-58ac3f04620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מסמך" ma:contentTypeID="0x0101008656FCB2B681FB4286A2DAE33D46039A" ma:contentTypeVersion="14" ma:contentTypeDescription="צור מסמך חדש." ma:contentTypeScope="" ma:versionID="cd4da65d76987d7197d803124ee597e0">
  <xsd:schema xmlns:xsd="http://www.w3.org/2001/XMLSchema" xmlns:xs="http://www.w3.org/2001/XMLSchema" xmlns:p="http://schemas.microsoft.com/office/2006/metadata/properties" xmlns:ns3="054f6e76-758d-45ad-a5ea-58ac3f046209" xmlns:ns4="924b5d45-76a6-4463-8ee1-317b1ff4fbb5" targetNamespace="http://schemas.microsoft.com/office/2006/metadata/properties" ma:root="true" ma:fieldsID="796af842c3dc24b3b83ad7f50100ab54" ns3:_="" ns4:_="">
    <xsd:import namespace="054f6e76-758d-45ad-a5ea-58ac3f046209"/>
    <xsd:import namespace="924b5d45-76a6-4463-8ee1-317b1ff4fbb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_activity"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4f6e76-758d-45ad-a5ea-58ac3f0462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_activity" ma:index="17" nillable="true" ma:displayName="_activity" ma:hidden="true" ma:internalName="_activity">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24b5d45-76a6-4463-8ee1-317b1ff4fbb5" elementFormDefault="qualified">
    <xsd:import namespace="http://schemas.microsoft.com/office/2006/documentManagement/types"/>
    <xsd:import namespace="http://schemas.microsoft.com/office/infopath/2007/PartnerControls"/>
    <xsd:element name="SharedWithUsers" ma:index="18" nillable="true" ma:displayName="משותף עם"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משותף עם פרטים" ma:internalName="SharedWithDetails" ma:readOnly="true">
      <xsd:simpleType>
        <xsd:restriction base="dms:Note">
          <xsd:maxLength value="255"/>
        </xsd:restriction>
      </xsd:simpleType>
    </xsd:element>
    <xsd:element name="SharingHintHash" ma:index="20" nillable="true" ma:displayName="Hash של רמז לשיתוף"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B5F94E-ADCA-4F63-B799-40BCD31A783B}">
  <ds:schemaRefs>
    <ds:schemaRef ds:uri="054f6e76-758d-45ad-a5ea-58ac3f046209"/>
    <ds:schemaRef ds:uri="http://schemas.openxmlformats.org/package/2006/metadata/core-properties"/>
    <ds:schemaRef ds:uri="http://purl.org/dc/elements/1.1/"/>
    <ds:schemaRef ds:uri="http://www.w3.org/XML/1998/namespace"/>
    <ds:schemaRef ds:uri="http://schemas.microsoft.com/office/infopath/2007/PartnerControls"/>
    <ds:schemaRef ds:uri="924b5d45-76a6-4463-8ee1-317b1ff4fbb5"/>
    <ds:schemaRef ds:uri="http://purl.org/dc/terms/"/>
    <ds:schemaRef ds:uri="http://schemas.microsoft.com/office/2006/documentManagement/typ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9CD74AA1-3623-428D-9987-17B2DC9CA7AB}">
  <ds:schemaRefs>
    <ds:schemaRef ds:uri="http://schemas.microsoft.com/sharepoint/v3/contenttype/forms"/>
  </ds:schemaRefs>
</ds:datastoreItem>
</file>

<file path=customXml/itemProps3.xml><?xml version="1.0" encoding="utf-8"?>
<ds:datastoreItem xmlns:ds="http://schemas.openxmlformats.org/officeDocument/2006/customXml" ds:itemID="{4053D1D5-F7CC-40E9-AD07-819F0BBBE3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4f6e76-758d-45ad-a5ea-58ac3f046209"/>
    <ds:schemaRef ds:uri="924b5d45-76a6-4463-8ee1-317b1ff4fb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3755</TotalTime>
  <Words>1691</Words>
  <Application>Microsoft Office PowerPoint</Application>
  <PresentationFormat>מסך רחב</PresentationFormat>
  <Paragraphs>173</Paragraphs>
  <Slides>20</Slides>
  <Notes>0</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20</vt:i4>
      </vt:variant>
    </vt:vector>
  </HeadingPairs>
  <TitlesOfParts>
    <vt:vector size="27" baseType="lpstr">
      <vt:lpstr>Arial</vt:lpstr>
      <vt:lpstr>Calibri</vt:lpstr>
      <vt:lpstr>Calibri Light</vt:lpstr>
      <vt:lpstr>Heebo</vt:lpstr>
      <vt:lpstr>Times New Roman</vt:lpstr>
      <vt:lpstr>Wingdings</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הסבר על ET887+‏</dc:title>
  <dc:creator>PS/YTcom</dc:creator>
  <cp:lastModifiedBy>יובל</cp:lastModifiedBy>
  <cp:revision>11</cp:revision>
  <dcterms:created xsi:type="dcterms:W3CDTF">2021-10-26T14:09:21Z</dcterms:created>
  <dcterms:modified xsi:type="dcterms:W3CDTF">2023-10-26T06:25:22Z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0x0101008656FCB2B681FB4286A2DAE33D46039A</vt:lpwstr>
  </property>
</Properties>
</file>